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Raleway"/>
      <p:regular r:id="rId18"/>
      <p:bold r:id="rId19"/>
      <p:italic r:id="rId20"/>
      <p:boldItalic r:id="rId21"/>
    </p:embeddedFont>
    <p:embeddedFont>
      <p:font typeface="Newsreader"/>
      <p:regular r:id="rId22"/>
      <p:bold r:id="rId23"/>
      <p:italic r:id="rId24"/>
      <p:boldItalic r:id="rId25"/>
    </p:embeddedFont>
    <p:embeddedFont>
      <p:font typeface="Karla"/>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aleway-italic.fntdata"/><Relationship Id="rId22" Type="http://schemas.openxmlformats.org/officeDocument/2006/relationships/font" Target="fonts/Newsreader-regular.fntdata"/><Relationship Id="rId21" Type="http://schemas.openxmlformats.org/officeDocument/2006/relationships/font" Target="fonts/Raleway-boldItalic.fntdata"/><Relationship Id="rId24" Type="http://schemas.openxmlformats.org/officeDocument/2006/relationships/font" Target="fonts/Newsreader-italic.fntdata"/><Relationship Id="rId23" Type="http://schemas.openxmlformats.org/officeDocument/2006/relationships/font" Target="fonts/Newsreader-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Karla-regular.fntdata"/><Relationship Id="rId25" Type="http://schemas.openxmlformats.org/officeDocument/2006/relationships/font" Target="fonts/Newsreader-boldItalic.fntdata"/><Relationship Id="rId28" Type="http://schemas.openxmlformats.org/officeDocument/2006/relationships/font" Target="fonts/Karla-italic.fntdata"/><Relationship Id="rId27" Type="http://schemas.openxmlformats.org/officeDocument/2006/relationships/font" Target="fonts/Karla-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Karla-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Raleway-bold.fntdata"/><Relationship Id="rId1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b856767d2_1_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b856767d2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e6b2745e9_0_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ee6b2745e9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ee6b2745e9_0_4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ee6b2745e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e6b2745e9_0_4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ee6b2745e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ea92721745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ea9272174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eb856767d2_1_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eb856767d2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5f391192_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5f391192_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5f391192_0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5f391192_0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e6b2745e9_0_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e6b2745e9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eb856767d2_1_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eb856767d2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e771f37fd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ee771f37f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bg>
      <p:bgPr>
        <a:solidFill>
          <a:srgbClr val="004C52"/>
        </a:solidFill>
      </p:bgPr>
    </p:bg>
    <p:spTree>
      <p:nvGrpSpPr>
        <p:cNvPr id="9" name="Shape 9"/>
        <p:cNvGrpSpPr/>
        <p:nvPr/>
      </p:nvGrpSpPr>
      <p:grpSpPr>
        <a:xfrm>
          <a:off x="0" y="0"/>
          <a:ext cx="0" cy="0"/>
          <a:chOff x="0" y="0"/>
          <a:chExt cx="0" cy="0"/>
        </a:xfrm>
      </p:grpSpPr>
      <p:pic>
        <p:nvPicPr>
          <p:cNvPr descr="https://freedesignfile.com/upload/2017/01/White-geometric-shapes-backgrounds-vector-set-09.jpg" id="10" name="Google Shape;10;p2"/>
          <p:cNvPicPr preferRelativeResize="0"/>
          <p:nvPr/>
        </p:nvPicPr>
        <p:blipFill rotWithShape="1">
          <a:blip r:embed="rId2">
            <a:alphaModFix/>
          </a:blip>
          <a:srcRect b="0" l="0" r="0" t="0"/>
          <a:stretch/>
        </p:blipFill>
        <p:spPr>
          <a:xfrm>
            <a:off x="-12698" y="-29789"/>
            <a:ext cx="9156700" cy="5371931"/>
          </a:xfrm>
          <a:prstGeom prst="rect">
            <a:avLst/>
          </a:prstGeom>
          <a:noFill/>
          <a:ln>
            <a:noFill/>
          </a:ln>
        </p:spPr>
      </p:pic>
      <p:sp>
        <p:nvSpPr>
          <p:cNvPr id="11" name="Google Shape;11;p2"/>
          <p:cNvSpPr/>
          <p:nvPr/>
        </p:nvSpPr>
        <p:spPr>
          <a:xfrm flipH="1">
            <a:off x="6025" y="301575"/>
            <a:ext cx="9150050" cy="4496748"/>
          </a:xfrm>
          <a:custGeom>
            <a:rect b="b" l="l" r="r" t="t"/>
            <a:pathLst>
              <a:path extrusionOk="0" h="149344" w="366002">
                <a:moveTo>
                  <a:pt x="0" y="55491"/>
                </a:moveTo>
                <a:lnTo>
                  <a:pt x="0" y="107122"/>
                </a:lnTo>
                <a:lnTo>
                  <a:pt x="96507" y="149344"/>
                </a:lnTo>
                <a:lnTo>
                  <a:pt x="366002" y="116290"/>
                </a:lnTo>
                <a:lnTo>
                  <a:pt x="366002" y="40050"/>
                </a:lnTo>
                <a:lnTo>
                  <a:pt x="274079" y="0"/>
                </a:lnTo>
                <a:close/>
              </a:path>
            </a:pathLst>
          </a:custGeom>
          <a:solidFill>
            <a:srgbClr val="BE9934">
              <a:alpha val="83460"/>
            </a:srgbClr>
          </a:solidFill>
          <a:ln>
            <a:noFill/>
          </a:ln>
        </p:spPr>
      </p:sp>
      <p:sp>
        <p:nvSpPr>
          <p:cNvPr id="12" name="Google Shape;12;p2"/>
          <p:cNvSpPr/>
          <p:nvPr/>
        </p:nvSpPr>
        <p:spPr>
          <a:xfrm>
            <a:off x="-5900" y="759982"/>
            <a:ext cx="9144150" cy="3769800"/>
          </a:xfrm>
          <a:custGeom>
            <a:rect b="b" l="l" r="r" t="t"/>
            <a:pathLst>
              <a:path extrusionOk="0" h="150792" w="365766">
                <a:moveTo>
                  <a:pt x="365766" y="12416"/>
                </a:moveTo>
                <a:lnTo>
                  <a:pt x="289997" y="0"/>
                </a:lnTo>
                <a:lnTo>
                  <a:pt x="0" y="55421"/>
                </a:lnTo>
                <a:lnTo>
                  <a:pt x="0" y="127486"/>
                </a:lnTo>
                <a:lnTo>
                  <a:pt x="70927" y="150792"/>
                </a:lnTo>
                <a:lnTo>
                  <a:pt x="365766" y="122256"/>
                </a:lnTo>
                <a:close/>
              </a:path>
            </a:pathLst>
          </a:custGeom>
          <a:solidFill>
            <a:srgbClr val="791214">
              <a:alpha val="26540"/>
            </a:srgbClr>
          </a:solidFill>
          <a:ln>
            <a:noFill/>
          </a:ln>
          <a:effectLst>
            <a:outerShdw blurRad="57150" rotWithShape="0" algn="bl" dir="5400000" dist="19050">
              <a:srgbClr val="000000">
                <a:alpha val="14000"/>
              </a:srgbClr>
            </a:outerShdw>
          </a:effectLst>
        </p:spPr>
      </p:sp>
      <p:sp>
        <p:nvSpPr>
          <p:cNvPr id="13" name="Google Shape;13;p2"/>
          <p:cNvSpPr/>
          <p:nvPr/>
        </p:nvSpPr>
        <p:spPr>
          <a:xfrm>
            <a:off x="0" y="1351100"/>
            <a:ext cx="9156075" cy="2889063"/>
          </a:xfrm>
          <a:custGeom>
            <a:rect b="b" l="l" r="r" t="t"/>
            <a:pathLst>
              <a:path extrusionOk="0" h="106157" w="366243">
                <a:moveTo>
                  <a:pt x="241" y="0"/>
                </a:moveTo>
                <a:lnTo>
                  <a:pt x="0" y="77929"/>
                </a:lnTo>
                <a:lnTo>
                  <a:pt x="366243" y="106157"/>
                </a:lnTo>
                <a:lnTo>
                  <a:pt x="366243" y="4102"/>
                </a:lnTo>
                <a:close/>
              </a:path>
            </a:pathLst>
          </a:custGeom>
          <a:solidFill>
            <a:srgbClr val="0C3C5E">
              <a:alpha val="80780"/>
            </a:srgbClr>
          </a:solidFill>
          <a:ln>
            <a:noFill/>
          </a:ln>
        </p:spPr>
      </p:sp>
      <p:sp>
        <p:nvSpPr>
          <p:cNvPr id="14" name="Google Shape;14;p2"/>
          <p:cNvSpPr txBox="1"/>
          <p:nvPr>
            <p:ph type="ctrTitle"/>
          </p:nvPr>
        </p:nvSpPr>
        <p:spPr>
          <a:xfrm>
            <a:off x="1719025" y="1991825"/>
            <a:ext cx="5706000" cy="11598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solidFill>
          <a:schemeClr val="lt1"/>
        </a:solidFill>
      </p:bgPr>
    </p:bg>
    <p:spTree>
      <p:nvGrpSpPr>
        <p:cNvPr id="15"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6" name="Shape 16"/>
        <p:cNvGrpSpPr/>
        <p:nvPr/>
      </p:nvGrpSpPr>
      <p:grpSpPr>
        <a:xfrm>
          <a:off x="0" y="0"/>
          <a:ext cx="0" cy="0"/>
          <a:chOff x="0" y="0"/>
          <a:chExt cx="0" cy="0"/>
        </a:xfrm>
      </p:grpSpPr>
      <p:sp>
        <p:nvSpPr>
          <p:cNvPr id="17" name="Google Shape;17;p4"/>
          <p:cNvSpPr txBox="1"/>
          <p:nvPr>
            <p:ph idx="1" type="body"/>
          </p:nvPr>
        </p:nvSpPr>
        <p:spPr>
          <a:xfrm>
            <a:off x="1833775" y="2314200"/>
            <a:ext cx="5476500" cy="819900"/>
          </a:xfrm>
          <a:prstGeom prst="rect">
            <a:avLst/>
          </a:prstGeom>
        </p:spPr>
        <p:txBody>
          <a:bodyPr anchorCtr="0" anchor="ctr" bIns="91425" lIns="91425" spcFirstLastPara="1" rIns="91425" wrap="square" tIns="91425">
            <a:noAutofit/>
          </a:bodyPr>
          <a:lstStyle>
            <a:lvl1pPr indent="-381000" lvl="0" marL="457200" rtl="0" algn="ctr">
              <a:spcBef>
                <a:spcPts val="600"/>
              </a:spcBef>
              <a:spcAft>
                <a:spcPts val="0"/>
              </a:spcAft>
              <a:buClr>
                <a:srgbClr val="606060"/>
              </a:buClr>
              <a:buSzPts val="2400"/>
              <a:buChar char="◆"/>
              <a:defRPr b="1" i="1">
                <a:solidFill>
                  <a:srgbClr val="606060"/>
                </a:solidFill>
              </a:defRPr>
            </a:lvl1pPr>
            <a:lvl2pPr indent="-381000" lvl="1" marL="914400" rtl="0" algn="ctr">
              <a:spcBef>
                <a:spcPts val="0"/>
              </a:spcBef>
              <a:spcAft>
                <a:spcPts val="0"/>
              </a:spcAft>
              <a:buClr>
                <a:srgbClr val="606060"/>
              </a:buClr>
              <a:buSzPts val="2400"/>
              <a:buChar char="◆"/>
              <a:defRPr b="1" i="1">
                <a:solidFill>
                  <a:srgbClr val="606060"/>
                </a:solidFill>
              </a:defRPr>
            </a:lvl2pPr>
            <a:lvl3pPr indent="-381000" lvl="2" marL="1371600" rtl="0" algn="ctr">
              <a:spcBef>
                <a:spcPts val="0"/>
              </a:spcBef>
              <a:spcAft>
                <a:spcPts val="0"/>
              </a:spcAft>
              <a:buClr>
                <a:srgbClr val="606060"/>
              </a:buClr>
              <a:buSzPts val="2400"/>
              <a:buChar char="◇"/>
              <a:defRPr b="1" i="1">
                <a:solidFill>
                  <a:srgbClr val="606060"/>
                </a:solidFill>
              </a:defRPr>
            </a:lvl3pPr>
            <a:lvl4pPr indent="-381000" lvl="3" marL="1828800" rtl="0" algn="ctr">
              <a:spcBef>
                <a:spcPts val="0"/>
              </a:spcBef>
              <a:spcAft>
                <a:spcPts val="0"/>
              </a:spcAft>
              <a:buClr>
                <a:srgbClr val="606060"/>
              </a:buClr>
              <a:buSzPts val="2400"/>
              <a:buChar char="●"/>
              <a:defRPr b="1" i="1">
                <a:solidFill>
                  <a:srgbClr val="606060"/>
                </a:solidFill>
              </a:defRPr>
            </a:lvl4pPr>
            <a:lvl5pPr indent="-381000" lvl="4" marL="2286000" rtl="0" algn="ctr">
              <a:spcBef>
                <a:spcPts val="0"/>
              </a:spcBef>
              <a:spcAft>
                <a:spcPts val="0"/>
              </a:spcAft>
              <a:buClr>
                <a:srgbClr val="606060"/>
              </a:buClr>
              <a:buSzPts val="2400"/>
              <a:buChar char="○"/>
              <a:defRPr b="1" i="1">
                <a:solidFill>
                  <a:srgbClr val="606060"/>
                </a:solidFill>
              </a:defRPr>
            </a:lvl5pPr>
            <a:lvl6pPr indent="-381000" lvl="5" marL="2743200" rtl="0" algn="ctr">
              <a:spcBef>
                <a:spcPts val="0"/>
              </a:spcBef>
              <a:spcAft>
                <a:spcPts val="0"/>
              </a:spcAft>
              <a:buClr>
                <a:srgbClr val="606060"/>
              </a:buClr>
              <a:buSzPts val="2400"/>
              <a:buChar char="■"/>
              <a:defRPr b="1" i="1">
                <a:solidFill>
                  <a:srgbClr val="606060"/>
                </a:solidFill>
              </a:defRPr>
            </a:lvl6pPr>
            <a:lvl7pPr indent="-381000" lvl="6" marL="3200400" rtl="0" algn="ctr">
              <a:spcBef>
                <a:spcPts val="0"/>
              </a:spcBef>
              <a:spcAft>
                <a:spcPts val="0"/>
              </a:spcAft>
              <a:buClr>
                <a:srgbClr val="606060"/>
              </a:buClr>
              <a:buSzPts val="2400"/>
              <a:buChar char="●"/>
              <a:defRPr b="1" i="1">
                <a:solidFill>
                  <a:srgbClr val="606060"/>
                </a:solidFill>
              </a:defRPr>
            </a:lvl7pPr>
            <a:lvl8pPr indent="-381000" lvl="7" marL="3657600" rtl="0" algn="ctr">
              <a:spcBef>
                <a:spcPts val="0"/>
              </a:spcBef>
              <a:spcAft>
                <a:spcPts val="0"/>
              </a:spcAft>
              <a:buClr>
                <a:srgbClr val="606060"/>
              </a:buClr>
              <a:buSzPts val="2400"/>
              <a:buChar char="○"/>
              <a:defRPr b="1" i="1">
                <a:solidFill>
                  <a:srgbClr val="606060"/>
                </a:solidFill>
              </a:defRPr>
            </a:lvl8pPr>
            <a:lvl9pPr indent="-381000" lvl="8" marL="4114800" algn="ctr">
              <a:spcBef>
                <a:spcPts val="0"/>
              </a:spcBef>
              <a:spcAft>
                <a:spcPts val="0"/>
              </a:spcAft>
              <a:buClr>
                <a:srgbClr val="606060"/>
              </a:buClr>
              <a:buSzPts val="2400"/>
              <a:buChar char="■"/>
              <a:defRPr b="1" i="1">
                <a:solidFill>
                  <a:srgbClr val="606060"/>
                </a:solidFill>
              </a:defRPr>
            </a:lvl9pPr>
          </a:lstStyle>
          <a:p/>
        </p:txBody>
      </p:sp>
      <p:sp>
        <p:nvSpPr>
          <p:cNvPr id="18" name="Google Shape;18;p4"/>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l">
              <a:spcBef>
                <a:spcPts val="0"/>
              </a:spcBef>
              <a:spcAft>
                <a:spcPts val="0"/>
              </a:spcAft>
              <a:buNone/>
            </a:pPr>
            <a:fld id="{00000000-1234-1234-1234-123412341234}" type="slidenum">
              <a:rPr lang="en"/>
              <a:t>‹#›</a:t>
            </a:fld>
            <a:endParaRPr/>
          </a:p>
        </p:txBody>
      </p:sp>
      <p:pic>
        <p:nvPicPr>
          <p:cNvPr id="19" name="Google Shape;19;p4"/>
          <p:cNvPicPr preferRelativeResize="0"/>
          <p:nvPr/>
        </p:nvPicPr>
        <p:blipFill>
          <a:blip r:embed="rId2">
            <a:alphaModFix/>
          </a:blip>
          <a:stretch>
            <a:fillRect/>
          </a:stretch>
        </p:blipFill>
        <p:spPr>
          <a:xfrm>
            <a:off x="6713175" y="171675"/>
            <a:ext cx="2260100" cy="3126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0" name="Shape 20"/>
        <p:cNvGrpSpPr/>
        <p:nvPr/>
      </p:nvGrpSpPr>
      <p:grpSpPr>
        <a:xfrm>
          <a:off x="0" y="0"/>
          <a:ext cx="0" cy="0"/>
          <a:chOff x="0" y="0"/>
          <a:chExt cx="0" cy="0"/>
        </a:xfrm>
      </p:grpSpPr>
      <p:grpSp>
        <p:nvGrpSpPr>
          <p:cNvPr id="21" name="Google Shape;21;p5"/>
          <p:cNvGrpSpPr/>
          <p:nvPr/>
        </p:nvGrpSpPr>
        <p:grpSpPr>
          <a:xfrm>
            <a:off x="-6025" y="0"/>
            <a:ext cx="9168125" cy="5163100"/>
            <a:chOff x="-6025" y="0"/>
            <a:chExt cx="9168125" cy="5163100"/>
          </a:xfrm>
        </p:grpSpPr>
        <p:sp>
          <p:nvSpPr>
            <p:cNvPr id="22" name="Google Shape;22;p5"/>
            <p:cNvSpPr/>
            <p:nvPr/>
          </p:nvSpPr>
          <p:spPr>
            <a:xfrm>
              <a:off x="0" y="0"/>
              <a:ext cx="8552900" cy="1333000"/>
            </a:xfrm>
            <a:custGeom>
              <a:rect b="b" l="l" r="r" t="t"/>
              <a:pathLst>
                <a:path extrusionOk="0" h="53320" w="342116">
                  <a:moveTo>
                    <a:pt x="0" y="0"/>
                  </a:moveTo>
                  <a:lnTo>
                    <a:pt x="0" y="53320"/>
                  </a:lnTo>
                  <a:lnTo>
                    <a:pt x="342116" y="0"/>
                  </a:lnTo>
                  <a:close/>
                </a:path>
              </a:pathLst>
            </a:custGeom>
            <a:solidFill>
              <a:srgbClr val="004C52"/>
            </a:solidFill>
            <a:ln>
              <a:noFill/>
            </a:ln>
          </p:spPr>
        </p:sp>
        <p:sp>
          <p:nvSpPr>
            <p:cNvPr id="23" name="Google Shape;23;p5"/>
            <p:cNvSpPr/>
            <p:nvPr/>
          </p:nvSpPr>
          <p:spPr>
            <a:xfrm>
              <a:off x="2563450" y="0"/>
              <a:ext cx="6580550" cy="1272675"/>
            </a:xfrm>
            <a:custGeom>
              <a:rect b="b" l="l" r="r" t="t"/>
              <a:pathLst>
                <a:path extrusionOk="0" h="50907" w="263222">
                  <a:moveTo>
                    <a:pt x="0" y="0"/>
                  </a:moveTo>
                  <a:lnTo>
                    <a:pt x="217381" y="50907"/>
                  </a:lnTo>
                  <a:lnTo>
                    <a:pt x="263222" y="10133"/>
                  </a:lnTo>
                  <a:lnTo>
                    <a:pt x="263222" y="0"/>
                  </a:lnTo>
                  <a:close/>
                </a:path>
              </a:pathLst>
            </a:custGeom>
            <a:solidFill>
              <a:srgbClr val="00AE9D">
                <a:alpha val="83460"/>
              </a:srgbClr>
            </a:solidFill>
            <a:ln>
              <a:noFill/>
            </a:ln>
          </p:spPr>
        </p:sp>
        <p:sp>
          <p:nvSpPr>
            <p:cNvPr id="24" name="Google Shape;24;p5"/>
            <p:cNvSpPr/>
            <p:nvPr/>
          </p:nvSpPr>
          <p:spPr>
            <a:xfrm>
              <a:off x="-6025" y="2"/>
              <a:ext cx="7298300" cy="1471709"/>
            </a:xfrm>
            <a:custGeom>
              <a:rect b="b" l="l" r="r" t="t"/>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25" name="Google Shape;25;p5"/>
            <p:cNvSpPr/>
            <p:nvPr/>
          </p:nvSpPr>
          <p:spPr>
            <a:xfrm>
              <a:off x="3596100" y="4667000"/>
              <a:ext cx="5090700" cy="476500"/>
            </a:xfrm>
            <a:custGeom>
              <a:rect b="b" l="l" r="r" t="t"/>
              <a:pathLst>
                <a:path extrusionOk="0" h="19060" w="203628">
                  <a:moveTo>
                    <a:pt x="0" y="19060"/>
                  </a:moveTo>
                  <a:lnTo>
                    <a:pt x="203628" y="19060"/>
                  </a:lnTo>
                  <a:lnTo>
                    <a:pt x="157305" y="0"/>
                  </a:lnTo>
                  <a:close/>
                </a:path>
              </a:pathLst>
            </a:custGeom>
            <a:solidFill>
              <a:srgbClr val="004C52"/>
            </a:solidFill>
            <a:ln>
              <a:noFill/>
            </a:ln>
          </p:spPr>
        </p:sp>
        <p:sp>
          <p:nvSpPr>
            <p:cNvPr id="26" name="Google Shape;26;p5"/>
            <p:cNvSpPr/>
            <p:nvPr/>
          </p:nvSpPr>
          <p:spPr>
            <a:xfrm>
              <a:off x="5525000" y="4692625"/>
              <a:ext cx="3637100" cy="470475"/>
            </a:xfrm>
            <a:custGeom>
              <a:rect b="b" l="l" r="r" t="t"/>
              <a:pathLst>
                <a:path extrusionOk="0" h="18819" w="145484">
                  <a:moveTo>
                    <a:pt x="145484" y="0"/>
                  </a:moveTo>
                  <a:lnTo>
                    <a:pt x="145484" y="18819"/>
                  </a:lnTo>
                  <a:lnTo>
                    <a:pt x="0" y="18819"/>
                  </a:lnTo>
                  <a:close/>
                </a:path>
              </a:pathLst>
            </a:custGeom>
            <a:solidFill>
              <a:srgbClr val="00AE9D">
                <a:alpha val="83460"/>
              </a:srgbClr>
            </a:solidFill>
            <a:ln>
              <a:noFill/>
            </a:ln>
          </p:spPr>
        </p:sp>
        <p:sp>
          <p:nvSpPr>
            <p:cNvPr id="27" name="Google Shape;27;p5"/>
            <p:cNvSpPr/>
            <p:nvPr/>
          </p:nvSpPr>
          <p:spPr>
            <a:xfrm>
              <a:off x="7521475" y="4023125"/>
              <a:ext cx="1634600" cy="1139975"/>
            </a:xfrm>
            <a:custGeom>
              <a:rect b="b" l="l" r="r" t="t"/>
              <a:pathLst>
                <a:path extrusionOk="0" h="45599" w="65384">
                  <a:moveTo>
                    <a:pt x="65384" y="27022"/>
                  </a:moveTo>
                  <a:lnTo>
                    <a:pt x="65384" y="0"/>
                  </a:lnTo>
                  <a:lnTo>
                    <a:pt x="0" y="45599"/>
                  </a:lnTo>
                  <a:close/>
                </a:path>
              </a:pathLst>
            </a:custGeom>
            <a:solidFill>
              <a:srgbClr val="ABE33F">
                <a:alpha val="81150"/>
              </a:srgbClr>
            </a:solidFill>
            <a:ln>
              <a:noFill/>
            </a:ln>
          </p:spPr>
        </p:sp>
      </p:grpSp>
      <p:sp>
        <p:nvSpPr>
          <p:cNvPr id="28" name="Google Shape;28;p5"/>
          <p:cNvSpPr txBox="1"/>
          <p:nvPr>
            <p:ph type="title"/>
          </p:nvPr>
        </p:nvSpPr>
        <p:spPr>
          <a:xfrm>
            <a:off x="886650" y="398400"/>
            <a:ext cx="7370700" cy="8574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29" name="Google Shape;29;p5"/>
          <p:cNvSpPr txBox="1"/>
          <p:nvPr>
            <p:ph idx="1" type="body"/>
          </p:nvPr>
        </p:nvSpPr>
        <p:spPr>
          <a:xfrm>
            <a:off x="886650" y="1598408"/>
            <a:ext cx="7370700" cy="3327300"/>
          </a:xfrm>
          <a:prstGeom prst="rect">
            <a:avLst/>
          </a:prstGeom>
        </p:spPr>
        <p:txBody>
          <a:bodyPr anchorCtr="0" anchor="t" bIns="91425" lIns="91425" spcFirstLastPara="1" rIns="91425" wrap="square" tIns="91425">
            <a:noAutofit/>
          </a:bodyPr>
          <a:lstStyle>
            <a:lvl1pPr indent="-381000" lvl="0" marL="457200">
              <a:spcBef>
                <a:spcPts val="600"/>
              </a:spcBef>
              <a:spcAft>
                <a:spcPts val="0"/>
              </a:spcAft>
              <a:buSzPts val="24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81000" lvl="3" marL="1828800">
              <a:spcBef>
                <a:spcPts val="0"/>
              </a:spcBef>
              <a:spcAft>
                <a:spcPts val="0"/>
              </a:spcAft>
              <a:buSzPts val="2400"/>
              <a:buChar char="●"/>
              <a:defRPr/>
            </a:lvl4pPr>
            <a:lvl5pPr indent="-381000" lvl="4" marL="2286000">
              <a:spcBef>
                <a:spcPts val="0"/>
              </a:spcBef>
              <a:spcAft>
                <a:spcPts val="0"/>
              </a:spcAft>
              <a:buSzPts val="2400"/>
              <a:buChar char="○"/>
              <a:defRPr/>
            </a:lvl5pPr>
            <a:lvl6pPr indent="-381000" lvl="5" marL="2743200">
              <a:spcBef>
                <a:spcPts val="0"/>
              </a:spcBef>
              <a:spcAft>
                <a:spcPts val="0"/>
              </a:spcAft>
              <a:buSzPts val="2400"/>
              <a:buChar char="■"/>
              <a:defRPr/>
            </a:lvl6pPr>
            <a:lvl7pPr indent="-381000" lvl="6" marL="3200400">
              <a:spcBef>
                <a:spcPts val="0"/>
              </a:spcBef>
              <a:spcAft>
                <a:spcPts val="0"/>
              </a:spcAft>
              <a:buSzPts val="2400"/>
              <a:buChar char="●"/>
              <a:defRPr/>
            </a:lvl7pPr>
            <a:lvl8pPr indent="-381000" lvl="7" marL="3657600">
              <a:spcBef>
                <a:spcPts val="0"/>
              </a:spcBef>
              <a:spcAft>
                <a:spcPts val="0"/>
              </a:spcAft>
              <a:buSzPts val="2400"/>
              <a:buChar char="○"/>
              <a:defRPr/>
            </a:lvl8pPr>
            <a:lvl9pPr indent="-381000" lvl="8" marL="4114800">
              <a:spcBef>
                <a:spcPts val="0"/>
              </a:spcBef>
              <a:spcAft>
                <a:spcPts val="0"/>
              </a:spcAft>
              <a:buSzPts val="2400"/>
              <a:buChar char="■"/>
              <a:defRPr/>
            </a:lvl9pPr>
          </a:lstStyle>
          <a:p/>
        </p:txBody>
      </p:sp>
      <p:sp>
        <p:nvSpPr>
          <p:cNvPr id="30" name="Google Shape;30;p5"/>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31" name="Shape 31"/>
        <p:cNvGrpSpPr/>
        <p:nvPr/>
      </p:nvGrpSpPr>
      <p:grpSpPr>
        <a:xfrm>
          <a:off x="0" y="0"/>
          <a:ext cx="0" cy="0"/>
          <a:chOff x="0" y="0"/>
          <a:chExt cx="0" cy="0"/>
        </a:xfrm>
      </p:grpSpPr>
      <p:grpSp>
        <p:nvGrpSpPr>
          <p:cNvPr id="32" name="Google Shape;32;p6"/>
          <p:cNvGrpSpPr/>
          <p:nvPr/>
        </p:nvGrpSpPr>
        <p:grpSpPr>
          <a:xfrm>
            <a:off x="-6025" y="0"/>
            <a:ext cx="9168125" cy="5163100"/>
            <a:chOff x="-6025" y="0"/>
            <a:chExt cx="9168125" cy="5163100"/>
          </a:xfrm>
        </p:grpSpPr>
        <p:sp>
          <p:nvSpPr>
            <p:cNvPr id="33" name="Google Shape;33;p6"/>
            <p:cNvSpPr/>
            <p:nvPr/>
          </p:nvSpPr>
          <p:spPr>
            <a:xfrm>
              <a:off x="0" y="0"/>
              <a:ext cx="8552900" cy="1333000"/>
            </a:xfrm>
            <a:custGeom>
              <a:rect b="b" l="l" r="r" t="t"/>
              <a:pathLst>
                <a:path extrusionOk="0" h="53320" w="342116">
                  <a:moveTo>
                    <a:pt x="0" y="0"/>
                  </a:moveTo>
                  <a:lnTo>
                    <a:pt x="0" y="53320"/>
                  </a:lnTo>
                  <a:lnTo>
                    <a:pt x="342116" y="0"/>
                  </a:lnTo>
                  <a:close/>
                </a:path>
              </a:pathLst>
            </a:custGeom>
            <a:solidFill>
              <a:srgbClr val="004C52"/>
            </a:solidFill>
            <a:ln>
              <a:noFill/>
            </a:ln>
          </p:spPr>
        </p:sp>
        <p:sp>
          <p:nvSpPr>
            <p:cNvPr id="34" name="Google Shape;34;p6"/>
            <p:cNvSpPr/>
            <p:nvPr/>
          </p:nvSpPr>
          <p:spPr>
            <a:xfrm>
              <a:off x="2563450" y="0"/>
              <a:ext cx="6580550" cy="1272675"/>
            </a:xfrm>
            <a:custGeom>
              <a:rect b="b" l="l" r="r" t="t"/>
              <a:pathLst>
                <a:path extrusionOk="0" h="50907" w="263222">
                  <a:moveTo>
                    <a:pt x="0" y="0"/>
                  </a:moveTo>
                  <a:lnTo>
                    <a:pt x="217381" y="50907"/>
                  </a:lnTo>
                  <a:lnTo>
                    <a:pt x="263222" y="10133"/>
                  </a:lnTo>
                  <a:lnTo>
                    <a:pt x="263222" y="0"/>
                  </a:lnTo>
                  <a:close/>
                </a:path>
              </a:pathLst>
            </a:custGeom>
            <a:solidFill>
              <a:srgbClr val="00AE9D">
                <a:alpha val="83460"/>
              </a:srgbClr>
            </a:solidFill>
            <a:ln>
              <a:noFill/>
            </a:ln>
          </p:spPr>
        </p:sp>
        <p:sp>
          <p:nvSpPr>
            <p:cNvPr id="35" name="Google Shape;35;p6"/>
            <p:cNvSpPr/>
            <p:nvPr/>
          </p:nvSpPr>
          <p:spPr>
            <a:xfrm>
              <a:off x="-6025" y="2"/>
              <a:ext cx="7298300" cy="1471709"/>
            </a:xfrm>
            <a:custGeom>
              <a:rect b="b" l="l" r="r" t="t"/>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36" name="Google Shape;36;p6"/>
            <p:cNvSpPr/>
            <p:nvPr/>
          </p:nvSpPr>
          <p:spPr>
            <a:xfrm>
              <a:off x="3596100" y="4667000"/>
              <a:ext cx="5090700" cy="476500"/>
            </a:xfrm>
            <a:custGeom>
              <a:rect b="b" l="l" r="r" t="t"/>
              <a:pathLst>
                <a:path extrusionOk="0" h="19060" w="203628">
                  <a:moveTo>
                    <a:pt x="0" y="19060"/>
                  </a:moveTo>
                  <a:lnTo>
                    <a:pt x="203628" y="19060"/>
                  </a:lnTo>
                  <a:lnTo>
                    <a:pt x="157305" y="0"/>
                  </a:lnTo>
                  <a:close/>
                </a:path>
              </a:pathLst>
            </a:custGeom>
            <a:solidFill>
              <a:srgbClr val="004C52"/>
            </a:solidFill>
            <a:ln>
              <a:noFill/>
            </a:ln>
          </p:spPr>
        </p:sp>
        <p:sp>
          <p:nvSpPr>
            <p:cNvPr id="37" name="Google Shape;37;p6"/>
            <p:cNvSpPr/>
            <p:nvPr/>
          </p:nvSpPr>
          <p:spPr>
            <a:xfrm>
              <a:off x="5525000" y="4692625"/>
              <a:ext cx="3637100" cy="470475"/>
            </a:xfrm>
            <a:custGeom>
              <a:rect b="b" l="l" r="r" t="t"/>
              <a:pathLst>
                <a:path extrusionOk="0" h="18819" w="145484">
                  <a:moveTo>
                    <a:pt x="145484" y="0"/>
                  </a:moveTo>
                  <a:lnTo>
                    <a:pt x="145484" y="18819"/>
                  </a:lnTo>
                  <a:lnTo>
                    <a:pt x="0" y="18819"/>
                  </a:lnTo>
                  <a:close/>
                </a:path>
              </a:pathLst>
            </a:custGeom>
            <a:solidFill>
              <a:srgbClr val="00AE9D">
                <a:alpha val="83460"/>
              </a:srgbClr>
            </a:solidFill>
            <a:ln>
              <a:noFill/>
            </a:ln>
          </p:spPr>
        </p:sp>
        <p:sp>
          <p:nvSpPr>
            <p:cNvPr id="38" name="Google Shape;38;p6"/>
            <p:cNvSpPr/>
            <p:nvPr/>
          </p:nvSpPr>
          <p:spPr>
            <a:xfrm>
              <a:off x="7521475" y="4023125"/>
              <a:ext cx="1634600" cy="1139975"/>
            </a:xfrm>
            <a:custGeom>
              <a:rect b="b" l="l" r="r" t="t"/>
              <a:pathLst>
                <a:path extrusionOk="0" h="45599" w="65384">
                  <a:moveTo>
                    <a:pt x="65384" y="27022"/>
                  </a:moveTo>
                  <a:lnTo>
                    <a:pt x="65384" y="0"/>
                  </a:lnTo>
                  <a:lnTo>
                    <a:pt x="0" y="45599"/>
                  </a:lnTo>
                  <a:close/>
                </a:path>
              </a:pathLst>
            </a:custGeom>
            <a:solidFill>
              <a:srgbClr val="ABE33F">
                <a:alpha val="81150"/>
              </a:srgbClr>
            </a:solidFill>
            <a:ln>
              <a:noFill/>
            </a:ln>
          </p:spPr>
        </p:sp>
      </p:grpSp>
      <p:sp>
        <p:nvSpPr>
          <p:cNvPr id="39" name="Google Shape;39;p6"/>
          <p:cNvSpPr txBox="1"/>
          <p:nvPr>
            <p:ph type="title"/>
          </p:nvPr>
        </p:nvSpPr>
        <p:spPr>
          <a:xfrm>
            <a:off x="886650" y="398400"/>
            <a:ext cx="7370700" cy="8574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40" name="Google Shape;40;p6"/>
          <p:cNvSpPr txBox="1"/>
          <p:nvPr>
            <p:ph idx="1" type="body"/>
          </p:nvPr>
        </p:nvSpPr>
        <p:spPr>
          <a:xfrm>
            <a:off x="904925" y="1495850"/>
            <a:ext cx="3560100" cy="34299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41" name="Google Shape;41;p6"/>
          <p:cNvSpPr txBox="1"/>
          <p:nvPr>
            <p:ph idx="2" type="body"/>
          </p:nvPr>
        </p:nvSpPr>
        <p:spPr>
          <a:xfrm>
            <a:off x="4679180" y="1495850"/>
            <a:ext cx="3560100" cy="34299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42" name="Google Shape;42;p6"/>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3" name="Shape 43"/>
        <p:cNvGrpSpPr/>
        <p:nvPr/>
      </p:nvGrpSpPr>
      <p:grpSpPr>
        <a:xfrm>
          <a:off x="0" y="0"/>
          <a:ext cx="0" cy="0"/>
          <a:chOff x="0" y="0"/>
          <a:chExt cx="0" cy="0"/>
        </a:xfrm>
      </p:grpSpPr>
      <p:sp>
        <p:nvSpPr>
          <p:cNvPr id="44" name="Google Shape;44;p7"/>
          <p:cNvSpPr txBox="1"/>
          <p:nvPr>
            <p:ph idx="1" type="body"/>
          </p:nvPr>
        </p:nvSpPr>
        <p:spPr>
          <a:xfrm>
            <a:off x="5843775" y="1495850"/>
            <a:ext cx="2365200" cy="24984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45" name="Google Shape;45;p7"/>
          <p:cNvSpPr txBox="1"/>
          <p:nvPr>
            <p:ph type="title"/>
          </p:nvPr>
        </p:nvSpPr>
        <p:spPr>
          <a:xfrm>
            <a:off x="886650" y="398400"/>
            <a:ext cx="7370700" cy="857400"/>
          </a:xfrm>
          <a:prstGeom prst="rect">
            <a:avLst/>
          </a:prstGeom>
        </p:spPr>
        <p:txBody>
          <a:bodyPr anchorCtr="0" anchor="t"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46" name="Google Shape;46;p7"/>
          <p:cNvSpPr txBox="1"/>
          <p:nvPr>
            <p:ph idx="2" type="body"/>
          </p:nvPr>
        </p:nvSpPr>
        <p:spPr>
          <a:xfrm>
            <a:off x="870750" y="1495850"/>
            <a:ext cx="2365200" cy="34299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47" name="Google Shape;47;p7"/>
          <p:cNvSpPr txBox="1"/>
          <p:nvPr>
            <p:ph idx="3" type="body"/>
          </p:nvPr>
        </p:nvSpPr>
        <p:spPr>
          <a:xfrm>
            <a:off x="3357250" y="1495850"/>
            <a:ext cx="2365200" cy="2663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48" name="Google Shape;48;p7"/>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pic>
        <p:nvPicPr>
          <p:cNvPr id="49" name="Google Shape;49;p7"/>
          <p:cNvPicPr preferRelativeResize="0"/>
          <p:nvPr/>
        </p:nvPicPr>
        <p:blipFill>
          <a:blip r:embed="rId2">
            <a:alphaModFix/>
          </a:blip>
          <a:stretch>
            <a:fillRect/>
          </a:stretch>
        </p:blipFill>
        <p:spPr>
          <a:xfrm>
            <a:off x="6713175" y="171675"/>
            <a:ext cx="2260100" cy="3126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grpSp>
        <p:nvGrpSpPr>
          <p:cNvPr id="51" name="Google Shape;51;p8"/>
          <p:cNvGrpSpPr/>
          <p:nvPr/>
        </p:nvGrpSpPr>
        <p:grpSpPr>
          <a:xfrm>
            <a:off x="-6025" y="0"/>
            <a:ext cx="9168125" cy="5163100"/>
            <a:chOff x="-6025" y="0"/>
            <a:chExt cx="9168125" cy="5163100"/>
          </a:xfrm>
        </p:grpSpPr>
        <p:sp>
          <p:nvSpPr>
            <p:cNvPr id="52" name="Google Shape;52;p8"/>
            <p:cNvSpPr/>
            <p:nvPr/>
          </p:nvSpPr>
          <p:spPr>
            <a:xfrm>
              <a:off x="0" y="0"/>
              <a:ext cx="8552900" cy="1333000"/>
            </a:xfrm>
            <a:custGeom>
              <a:rect b="b" l="l" r="r" t="t"/>
              <a:pathLst>
                <a:path extrusionOk="0" h="53320" w="342116">
                  <a:moveTo>
                    <a:pt x="0" y="0"/>
                  </a:moveTo>
                  <a:lnTo>
                    <a:pt x="0" y="53320"/>
                  </a:lnTo>
                  <a:lnTo>
                    <a:pt x="342116" y="0"/>
                  </a:lnTo>
                  <a:close/>
                </a:path>
              </a:pathLst>
            </a:custGeom>
            <a:solidFill>
              <a:srgbClr val="004C52"/>
            </a:solidFill>
            <a:ln>
              <a:noFill/>
            </a:ln>
          </p:spPr>
        </p:sp>
        <p:sp>
          <p:nvSpPr>
            <p:cNvPr id="53" name="Google Shape;53;p8"/>
            <p:cNvSpPr/>
            <p:nvPr/>
          </p:nvSpPr>
          <p:spPr>
            <a:xfrm>
              <a:off x="2563450" y="0"/>
              <a:ext cx="6580550" cy="1272675"/>
            </a:xfrm>
            <a:custGeom>
              <a:rect b="b" l="l" r="r" t="t"/>
              <a:pathLst>
                <a:path extrusionOk="0" h="50907" w="263222">
                  <a:moveTo>
                    <a:pt x="0" y="0"/>
                  </a:moveTo>
                  <a:lnTo>
                    <a:pt x="217381" y="50907"/>
                  </a:lnTo>
                  <a:lnTo>
                    <a:pt x="263222" y="10133"/>
                  </a:lnTo>
                  <a:lnTo>
                    <a:pt x="263222" y="0"/>
                  </a:lnTo>
                  <a:close/>
                </a:path>
              </a:pathLst>
            </a:custGeom>
            <a:solidFill>
              <a:srgbClr val="00AE9D">
                <a:alpha val="83460"/>
              </a:srgbClr>
            </a:solidFill>
            <a:ln>
              <a:noFill/>
            </a:ln>
          </p:spPr>
        </p:sp>
        <p:sp>
          <p:nvSpPr>
            <p:cNvPr id="54" name="Google Shape;54;p8"/>
            <p:cNvSpPr/>
            <p:nvPr/>
          </p:nvSpPr>
          <p:spPr>
            <a:xfrm>
              <a:off x="-6025" y="2"/>
              <a:ext cx="7298300" cy="1471709"/>
            </a:xfrm>
            <a:custGeom>
              <a:rect b="b" l="l" r="r" t="t"/>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55" name="Google Shape;55;p8"/>
            <p:cNvSpPr/>
            <p:nvPr/>
          </p:nvSpPr>
          <p:spPr>
            <a:xfrm>
              <a:off x="3596100" y="4667000"/>
              <a:ext cx="5090700" cy="476500"/>
            </a:xfrm>
            <a:custGeom>
              <a:rect b="b" l="l" r="r" t="t"/>
              <a:pathLst>
                <a:path extrusionOk="0" h="19060" w="203628">
                  <a:moveTo>
                    <a:pt x="0" y="19060"/>
                  </a:moveTo>
                  <a:lnTo>
                    <a:pt x="203628" y="19060"/>
                  </a:lnTo>
                  <a:lnTo>
                    <a:pt x="157305" y="0"/>
                  </a:lnTo>
                  <a:close/>
                </a:path>
              </a:pathLst>
            </a:custGeom>
            <a:solidFill>
              <a:srgbClr val="004C52"/>
            </a:solidFill>
            <a:ln>
              <a:noFill/>
            </a:ln>
          </p:spPr>
        </p:sp>
        <p:sp>
          <p:nvSpPr>
            <p:cNvPr id="56" name="Google Shape;56;p8"/>
            <p:cNvSpPr/>
            <p:nvPr/>
          </p:nvSpPr>
          <p:spPr>
            <a:xfrm>
              <a:off x="5525000" y="4692625"/>
              <a:ext cx="3637100" cy="470475"/>
            </a:xfrm>
            <a:custGeom>
              <a:rect b="b" l="l" r="r" t="t"/>
              <a:pathLst>
                <a:path extrusionOk="0" h="18819" w="145484">
                  <a:moveTo>
                    <a:pt x="145484" y="0"/>
                  </a:moveTo>
                  <a:lnTo>
                    <a:pt x="145484" y="18819"/>
                  </a:lnTo>
                  <a:lnTo>
                    <a:pt x="0" y="18819"/>
                  </a:lnTo>
                  <a:close/>
                </a:path>
              </a:pathLst>
            </a:custGeom>
            <a:solidFill>
              <a:srgbClr val="00AE9D">
                <a:alpha val="83460"/>
              </a:srgbClr>
            </a:solidFill>
            <a:ln>
              <a:noFill/>
            </a:ln>
          </p:spPr>
        </p:sp>
        <p:sp>
          <p:nvSpPr>
            <p:cNvPr id="57" name="Google Shape;57;p8"/>
            <p:cNvSpPr/>
            <p:nvPr/>
          </p:nvSpPr>
          <p:spPr>
            <a:xfrm>
              <a:off x="7521475" y="4023125"/>
              <a:ext cx="1634600" cy="1139975"/>
            </a:xfrm>
            <a:custGeom>
              <a:rect b="b" l="l" r="r" t="t"/>
              <a:pathLst>
                <a:path extrusionOk="0" h="45599" w="65384">
                  <a:moveTo>
                    <a:pt x="65384" y="27022"/>
                  </a:moveTo>
                  <a:lnTo>
                    <a:pt x="65384" y="0"/>
                  </a:lnTo>
                  <a:lnTo>
                    <a:pt x="0" y="45599"/>
                  </a:lnTo>
                  <a:close/>
                </a:path>
              </a:pathLst>
            </a:custGeom>
            <a:solidFill>
              <a:srgbClr val="ABE33F">
                <a:alpha val="81150"/>
              </a:srgbClr>
            </a:solidFill>
            <a:ln>
              <a:noFill/>
            </a:ln>
          </p:spPr>
        </p:sp>
      </p:grpSp>
      <p:sp>
        <p:nvSpPr>
          <p:cNvPr id="58" name="Google Shape;58;p8"/>
          <p:cNvSpPr txBox="1"/>
          <p:nvPr>
            <p:ph type="title"/>
          </p:nvPr>
        </p:nvSpPr>
        <p:spPr>
          <a:xfrm>
            <a:off x="886650" y="398400"/>
            <a:ext cx="7370700" cy="8574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59" name="Google Shape;59;p8"/>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0" name="Shape 60"/>
        <p:cNvGrpSpPr/>
        <p:nvPr/>
      </p:nvGrpSpPr>
      <p:grpSpPr>
        <a:xfrm>
          <a:off x="0" y="0"/>
          <a:ext cx="0" cy="0"/>
          <a:chOff x="0" y="0"/>
          <a:chExt cx="0" cy="0"/>
        </a:xfrm>
      </p:grpSpPr>
      <p:sp>
        <p:nvSpPr>
          <p:cNvPr id="61" name="Google Shape;61;p9"/>
          <p:cNvSpPr/>
          <p:nvPr/>
        </p:nvSpPr>
        <p:spPr>
          <a:xfrm>
            <a:off x="-2355" y="0"/>
            <a:ext cx="5209571" cy="983354"/>
          </a:xfrm>
          <a:custGeom>
            <a:rect b="b" l="l" r="r" t="t"/>
            <a:pathLst>
              <a:path extrusionOk="0" h="53320" w="342116">
                <a:moveTo>
                  <a:pt x="0" y="0"/>
                </a:moveTo>
                <a:lnTo>
                  <a:pt x="0" y="53320"/>
                </a:lnTo>
                <a:lnTo>
                  <a:pt x="342116" y="0"/>
                </a:lnTo>
                <a:close/>
              </a:path>
            </a:pathLst>
          </a:custGeom>
          <a:solidFill>
            <a:srgbClr val="004C52"/>
          </a:solidFill>
          <a:ln>
            <a:noFill/>
          </a:ln>
        </p:spPr>
      </p:sp>
      <p:sp>
        <p:nvSpPr>
          <p:cNvPr id="62" name="Google Shape;62;p9"/>
          <p:cNvSpPr/>
          <p:nvPr/>
        </p:nvSpPr>
        <p:spPr>
          <a:xfrm>
            <a:off x="-6025" y="2"/>
            <a:ext cx="4445394" cy="1085644"/>
          </a:xfrm>
          <a:custGeom>
            <a:rect b="b" l="l" r="r" t="t"/>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63" name="Google Shape;63;p9"/>
          <p:cNvSpPr/>
          <p:nvPr/>
        </p:nvSpPr>
        <p:spPr>
          <a:xfrm>
            <a:off x="6375475" y="4745747"/>
            <a:ext cx="2548913" cy="400879"/>
          </a:xfrm>
          <a:custGeom>
            <a:rect b="b" l="l" r="r" t="t"/>
            <a:pathLst>
              <a:path extrusionOk="0" h="19060" w="203628">
                <a:moveTo>
                  <a:pt x="0" y="19060"/>
                </a:moveTo>
                <a:lnTo>
                  <a:pt x="203628" y="19060"/>
                </a:lnTo>
                <a:lnTo>
                  <a:pt x="157305" y="0"/>
                </a:lnTo>
                <a:close/>
              </a:path>
            </a:pathLst>
          </a:custGeom>
          <a:solidFill>
            <a:srgbClr val="004C52"/>
          </a:solidFill>
          <a:ln>
            <a:noFill/>
          </a:ln>
        </p:spPr>
      </p:sp>
      <p:sp>
        <p:nvSpPr>
          <p:cNvPr id="64" name="Google Shape;64;p9"/>
          <p:cNvSpPr/>
          <p:nvPr/>
        </p:nvSpPr>
        <p:spPr>
          <a:xfrm>
            <a:off x="7341180" y="4767304"/>
            <a:ext cx="1821096" cy="395811"/>
          </a:xfrm>
          <a:custGeom>
            <a:rect b="b" l="l" r="r" t="t"/>
            <a:pathLst>
              <a:path extrusionOk="0" h="18819" w="145484">
                <a:moveTo>
                  <a:pt x="145484" y="0"/>
                </a:moveTo>
                <a:lnTo>
                  <a:pt x="145484" y="18819"/>
                </a:lnTo>
                <a:lnTo>
                  <a:pt x="0" y="18819"/>
                </a:lnTo>
                <a:close/>
              </a:path>
            </a:pathLst>
          </a:custGeom>
          <a:solidFill>
            <a:srgbClr val="00AE9D">
              <a:alpha val="83460"/>
            </a:srgbClr>
          </a:solidFill>
          <a:ln>
            <a:noFill/>
          </a:ln>
        </p:spPr>
      </p:sp>
      <p:sp>
        <p:nvSpPr>
          <p:cNvPr id="65" name="Google Shape;65;p9"/>
          <p:cNvSpPr/>
          <p:nvPr/>
        </p:nvSpPr>
        <p:spPr>
          <a:xfrm>
            <a:off x="8340717" y="4204075"/>
            <a:ext cx="818444" cy="959061"/>
          </a:xfrm>
          <a:custGeom>
            <a:rect b="b" l="l" r="r" t="t"/>
            <a:pathLst>
              <a:path extrusionOk="0" h="45599" w="65384">
                <a:moveTo>
                  <a:pt x="65384" y="27022"/>
                </a:moveTo>
                <a:lnTo>
                  <a:pt x="65384" y="0"/>
                </a:lnTo>
                <a:lnTo>
                  <a:pt x="0" y="45599"/>
                </a:lnTo>
                <a:close/>
              </a:path>
            </a:pathLst>
          </a:custGeom>
          <a:solidFill>
            <a:srgbClr val="ABE33F">
              <a:alpha val="81150"/>
            </a:srgbClr>
          </a:solidFill>
          <a:ln>
            <a:noFill/>
          </a:ln>
        </p:spPr>
      </p:sp>
      <p:sp>
        <p:nvSpPr>
          <p:cNvPr id="66" name="Google Shape;66;p9"/>
          <p:cNvSpPr/>
          <p:nvPr/>
        </p:nvSpPr>
        <p:spPr>
          <a:xfrm>
            <a:off x="1559025" y="-6025"/>
            <a:ext cx="4116775" cy="944875"/>
          </a:xfrm>
          <a:custGeom>
            <a:rect b="b" l="l" r="r" t="t"/>
            <a:pathLst>
              <a:path extrusionOk="0" h="37795" w="164671">
                <a:moveTo>
                  <a:pt x="0" y="241"/>
                </a:moveTo>
                <a:lnTo>
                  <a:pt x="132407" y="37795"/>
                </a:lnTo>
                <a:lnTo>
                  <a:pt x="164671" y="0"/>
                </a:lnTo>
                <a:lnTo>
                  <a:pt x="160329" y="241"/>
                </a:lnTo>
                <a:close/>
              </a:path>
            </a:pathLst>
          </a:custGeom>
          <a:solidFill>
            <a:srgbClr val="00AE9D">
              <a:alpha val="83460"/>
            </a:srgbClr>
          </a:solidFill>
          <a:ln>
            <a:noFill/>
          </a:ln>
        </p:spPr>
      </p:sp>
      <p:sp>
        <p:nvSpPr>
          <p:cNvPr id="67" name="Google Shape;67;p9"/>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400"/>
              <a:buNone/>
              <a:defRPr sz="1400"/>
            </a:lvl1pPr>
          </a:lstStyle>
          <a:p/>
        </p:txBody>
      </p:sp>
      <p:sp>
        <p:nvSpPr>
          <p:cNvPr id="68" name="Google Shape;68;p9"/>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9" name="Shape 69"/>
        <p:cNvGrpSpPr/>
        <p:nvPr/>
      </p:nvGrpSpPr>
      <p:grpSpPr>
        <a:xfrm>
          <a:off x="0" y="0"/>
          <a:ext cx="0" cy="0"/>
          <a:chOff x="0" y="0"/>
          <a:chExt cx="0" cy="0"/>
        </a:xfrm>
      </p:grpSpPr>
      <p:sp>
        <p:nvSpPr>
          <p:cNvPr id="70" name="Google Shape;70;p10"/>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pic>
        <p:nvPicPr>
          <p:cNvPr id="71" name="Google Shape;71;p10"/>
          <p:cNvPicPr preferRelativeResize="0"/>
          <p:nvPr/>
        </p:nvPicPr>
        <p:blipFill>
          <a:blip r:embed="rId2">
            <a:alphaModFix/>
          </a:blip>
          <a:stretch>
            <a:fillRect/>
          </a:stretch>
        </p:blipFill>
        <p:spPr>
          <a:xfrm>
            <a:off x="6713175" y="171675"/>
            <a:ext cx="2260100" cy="3126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idx="1" type="body"/>
          </p:nvPr>
        </p:nvSpPr>
        <p:spPr>
          <a:xfrm>
            <a:off x="886650" y="1598408"/>
            <a:ext cx="7370700" cy="33273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indent="-381000" lvl="1" marL="9144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indent="-381000" lvl="2" marL="13716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indent="-381000" lvl="3" marL="18288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indent="-381000" lvl="4" marL="2286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indent="-381000" lvl="5" marL="27432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indent="-381000" lvl="6" marL="32004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indent="-381000" lvl="7" marL="36576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indent="-381000" lvl="8" marL="41148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p:txBody>
      </p:sp>
      <p:sp>
        <p:nvSpPr>
          <p:cNvPr id="7" name="Google Shape;7;p1"/>
          <p:cNvSpPr txBox="1"/>
          <p:nvPr>
            <p:ph type="title"/>
          </p:nvPr>
        </p:nvSpPr>
        <p:spPr>
          <a:xfrm>
            <a:off x="886650" y="398400"/>
            <a:ext cx="7370700" cy="85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b="1" sz="2400">
                <a:solidFill>
                  <a:srgbClr val="FFFFFF"/>
                </a:solidFill>
                <a:latin typeface="Raleway"/>
                <a:ea typeface="Raleway"/>
                <a:cs typeface="Raleway"/>
                <a:sym typeface="Raleway"/>
              </a:defRPr>
            </a:lvl9pPr>
          </a:lstStyle>
          <a:p/>
        </p:txBody>
      </p:sp>
      <p:sp>
        <p:nvSpPr>
          <p:cNvPr id="8" name="Google Shape;8;p1"/>
          <p:cNvSpPr txBox="1"/>
          <p:nvPr>
            <p:ph idx="12" type="sldNum"/>
          </p:nvPr>
        </p:nvSpPr>
        <p:spPr>
          <a:xfrm>
            <a:off x="27122" y="4749851"/>
            <a:ext cx="548700" cy="393600"/>
          </a:xfrm>
          <a:prstGeom prst="rect">
            <a:avLst/>
          </a:prstGeom>
          <a:noFill/>
          <a:ln>
            <a:noFill/>
          </a:ln>
        </p:spPr>
        <p:txBody>
          <a:bodyPr anchorCtr="0" anchor="t" bIns="91425" lIns="91425" spcFirstLastPara="1" rIns="91425" wrap="square" tIns="91425">
            <a:noAutofit/>
          </a:bodyPr>
          <a:lstStyle>
            <a:lvl1pPr lvl="0">
              <a:buNone/>
              <a:defRPr sz="1200">
                <a:solidFill>
                  <a:srgbClr val="00AE9D"/>
                </a:solidFill>
                <a:latin typeface="Karla"/>
                <a:ea typeface="Karla"/>
                <a:cs typeface="Karla"/>
                <a:sym typeface="Karla"/>
              </a:defRPr>
            </a:lvl1pPr>
            <a:lvl2pPr lvl="1">
              <a:buNone/>
              <a:defRPr sz="1200">
                <a:solidFill>
                  <a:srgbClr val="00AE9D"/>
                </a:solidFill>
                <a:latin typeface="Karla"/>
                <a:ea typeface="Karla"/>
                <a:cs typeface="Karla"/>
                <a:sym typeface="Karla"/>
              </a:defRPr>
            </a:lvl2pPr>
            <a:lvl3pPr lvl="2">
              <a:buNone/>
              <a:defRPr sz="1200">
                <a:solidFill>
                  <a:srgbClr val="00AE9D"/>
                </a:solidFill>
                <a:latin typeface="Karla"/>
                <a:ea typeface="Karla"/>
                <a:cs typeface="Karla"/>
                <a:sym typeface="Karla"/>
              </a:defRPr>
            </a:lvl3pPr>
            <a:lvl4pPr lvl="3">
              <a:buNone/>
              <a:defRPr sz="1200">
                <a:solidFill>
                  <a:srgbClr val="00AE9D"/>
                </a:solidFill>
                <a:latin typeface="Karla"/>
                <a:ea typeface="Karla"/>
                <a:cs typeface="Karla"/>
                <a:sym typeface="Karla"/>
              </a:defRPr>
            </a:lvl4pPr>
            <a:lvl5pPr lvl="4">
              <a:buNone/>
              <a:defRPr sz="1200">
                <a:solidFill>
                  <a:srgbClr val="00AE9D"/>
                </a:solidFill>
                <a:latin typeface="Karla"/>
                <a:ea typeface="Karla"/>
                <a:cs typeface="Karla"/>
                <a:sym typeface="Karla"/>
              </a:defRPr>
            </a:lvl5pPr>
            <a:lvl6pPr lvl="5">
              <a:buNone/>
              <a:defRPr sz="1200">
                <a:solidFill>
                  <a:srgbClr val="00AE9D"/>
                </a:solidFill>
                <a:latin typeface="Karla"/>
                <a:ea typeface="Karla"/>
                <a:cs typeface="Karla"/>
                <a:sym typeface="Karla"/>
              </a:defRPr>
            </a:lvl6pPr>
            <a:lvl7pPr lvl="6">
              <a:buNone/>
              <a:defRPr sz="1200">
                <a:solidFill>
                  <a:srgbClr val="00AE9D"/>
                </a:solidFill>
                <a:latin typeface="Karla"/>
                <a:ea typeface="Karla"/>
                <a:cs typeface="Karla"/>
                <a:sym typeface="Karla"/>
              </a:defRPr>
            </a:lvl7pPr>
            <a:lvl8pPr lvl="7">
              <a:buNone/>
              <a:defRPr sz="1200">
                <a:solidFill>
                  <a:srgbClr val="00AE9D"/>
                </a:solidFill>
                <a:latin typeface="Karla"/>
                <a:ea typeface="Karla"/>
                <a:cs typeface="Karla"/>
                <a:sym typeface="Karla"/>
              </a:defRPr>
            </a:lvl8pPr>
            <a:lvl9pPr lvl="8">
              <a:buNone/>
              <a:defRPr sz="1200">
                <a:solidFill>
                  <a:srgbClr val="00AE9D"/>
                </a:solidFill>
                <a:latin typeface="Karla"/>
                <a:ea typeface="Karla"/>
                <a:cs typeface="Karla"/>
                <a:sym typeface="Karla"/>
              </a:defRPr>
            </a:lvl9pPr>
          </a:lstStyle>
          <a:p>
            <a:pPr indent="0" lvl="0" marL="0" rtl="0" algn="l">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6.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1"/>
          <p:cNvSpPr txBox="1"/>
          <p:nvPr>
            <p:ph idx="4294967295" type="subTitle"/>
          </p:nvPr>
        </p:nvSpPr>
        <p:spPr>
          <a:xfrm>
            <a:off x="184525" y="3297250"/>
            <a:ext cx="8856900" cy="784800"/>
          </a:xfrm>
          <a:prstGeom prst="rect">
            <a:avLst/>
          </a:prstGeom>
        </p:spPr>
        <p:txBody>
          <a:bodyPr anchorCtr="0" anchor="t" bIns="91425" lIns="91425" spcFirstLastPara="1" rIns="91425" wrap="square" tIns="91425">
            <a:noAutofit/>
          </a:bodyPr>
          <a:lstStyle/>
          <a:p>
            <a:pPr indent="0" lvl="0" marL="171450" rtl="0" algn="ctr">
              <a:spcBef>
                <a:spcPts val="0"/>
              </a:spcBef>
              <a:spcAft>
                <a:spcPts val="0"/>
              </a:spcAft>
              <a:buNone/>
            </a:pPr>
            <a:r>
              <a:rPr b="1" lang="en" sz="2200">
                <a:solidFill>
                  <a:srgbClr val="606060"/>
                </a:solidFill>
                <a:latin typeface="Newsreader"/>
                <a:ea typeface="Newsreader"/>
                <a:cs typeface="Newsreader"/>
                <a:sym typeface="Newsreader"/>
              </a:rPr>
              <a:t>Interrupt &amp; Disrupt Implicit Bias, </a:t>
            </a:r>
            <a:r>
              <a:rPr b="1" lang="en" sz="2200">
                <a:solidFill>
                  <a:srgbClr val="606060"/>
                </a:solidFill>
                <a:latin typeface="Newsreader"/>
                <a:ea typeface="Newsreader"/>
                <a:cs typeface="Newsreader"/>
                <a:sym typeface="Newsreader"/>
              </a:rPr>
              <a:t>Islamophobia and Microaggressions</a:t>
            </a:r>
            <a:endParaRPr sz="2200">
              <a:solidFill>
                <a:srgbClr val="606060"/>
              </a:solidFill>
              <a:latin typeface="Newsreader"/>
              <a:ea typeface="Newsreader"/>
              <a:cs typeface="Newsreader"/>
              <a:sym typeface="Newsreader"/>
            </a:endParaRPr>
          </a:p>
          <a:p>
            <a:pPr indent="0" lvl="0" marL="0" rtl="0" algn="ctr">
              <a:spcBef>
                <a:spcPts val="600"/>
              </a:spcBef>
              <a:spcAft>
                <a:spcPts val="0"/>
              </a:spcAft>
              <a:buNone/>
            </a:pPr>
            <a:r>
              <a:rPr b="1" lang="en" sz="1900">
                <a:solidFill>
                  <a:srgbClr val="4472F2"/>
                </a:solidFill>
                <a:latin typeface="Newsreader"/>
                <a:ea typeface="Newsreader"/>
                <a:cs typeface="Newsreader"/>
                <a:sym typeface="Newsreader"/>
              </a:rPr>
              <a:t>Teacher Workshop</a:t>
            </a:r>
            <a:endParaRPr b="1" sz="1900">
              <a:solidFill>
                <a:srgbClr val="4472F2"/>
              </a:solidFill>
              <a:latin typeface="Newsreader"/>
              <a:ea typeface="Newsreader"/>
              <a:cs typeface="Newsreader"/>
              <a:sym typeface="Newsreader"/>
            </a:endParaRPr>
          </a:p>
        </p:txBody>
      </p:sp>
      <p:pic>
        <p:nvPicPr>
          <p:cNvPr id="77" name="Google Shape;77;p11"/>
          <p:cNvPicPr preferRelativeResize="0"/>
          <p:nvPr/>
        </p:nvPicPr>
        <p:blipFill>
          <a:blip r:embed="rId3">
            <a:alphaModFix/>
          </a:blip>
          <a:stretch>
            <a:fillRect/>
          </a:stretch>
        </p:blipFill>
        <p:spPr>
          <a:xfrm>
            <a:off x="2469022" y="636250"/>
            <a:ext cx="3802750" cy="25288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0"/>
          <p:cNvSpPr txBox="1"/>
          <p:nvPr>
            <p:ph idx="4294967295" type="subTitle"/>
          </p:nvPr>
        </p:nvSpPr>
        <p:spPr>
          <a:xfrm>
            <a:off x="666450" y="1014050"/>
            <a:ext cx="7811100" cy="35880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666666"/>
              </a:buClr>
              <a:buSzPts val="1400"/>
              <a:buFont typeface="Newsreader"/>
              <a:buChar char="●"/>
            </a:pPr>
            <a:r>
              <a:rPr b="1" lang="en" sz="1400">
                <a:solidFill>
                  <a:srgbClr val="666666"/>
                </a:solidFill>
                <a:latin typeface="Newsreader"/>
                <a:ea typeface="Newsreader"/>
                <a:cs typeface="Newsreader"/>
                <a:sym typeface="Newsreader"/>
              </a:rPr>
              <a:t>What are some consequences of Islamophobia? </a:t>
            </a:r>
            <a:endParaRPr b="1" sz="1400">
              <a:solidFill>
                <a:srgbClr val="666666"/>
              </a:solidFill>
              <a:latin typeface="Newsreader"/>
              <a:ea typeface="Newsreader"/>
              <a:cs typeface="Newsreader"/>
              <a:sym typeface="Newsreader"/>
            </a:endParaRPr>
          </a:p>
          <a:p>
            <a:pPr indent="0" lvl="0" marL="457200" rtl="0" algn="l">
              <a:lnSpc>
                <a:spcPct val="115000"/>
              </a:lnSpc>
              <a:spcBef>
                <a:spcPts val="0"/>
              </a:spcBef>
              <a:spcAft>
                <a:spcPts val="0"/>
              </a:spcAft>
              <a:buNone/>
            </a:pPr>
            <a:r>
              <a:t/>
            </a:r>
            <a:endParaRPr sz="1200">
              <a:solidFill>
                <a:srgbClr val="606060"/>
              </a:solidFill>
              <a:latin typeface="Newsreader"/>
              <a:ea typeface="Newsreader"/>
              <a:cs typeface="Newsreader"/>
              <a:sym typeface="Newsreader"/>
            </a:endParaRPr>
          </a:p>
          <a:p>
            <a:pPr indent="-311150" lvl="0" marL="457200" rtl="0" algn="l">
              <a:lnSpc>
                <a:spcPct val="115000"/>
              </a:lnSpc>
              <a:spcBef>
                <a:spcPts val="0"/>
              </a:spcBef>
              <a:spcAft>
                <a:spcPts val="0"/>
              </a:spcAft>
              <a:buClr>
                <a:srgbClr val="606060"/>
              </a:buClr>
              <a:buSzPts val="1300"/>
              <a:buFont typeface="Newsreader"/>
              <a:buChar char="●"/>
            </a:pPr>
            <a:r>
              <a:rPr b="1" lang="en" sz="1300">
                <a:solidFill>
                  <a:srgbClr val="606060"/>
                </a:solidFill>
                <a:latin typeface="Newsreader"/>
                <a:ea typeface="Newsreader"/>
                <a:cs typeface="Newsreader"/>
                <a:sym typeface="Newsreader"/>
              </a:rPr>
              <a:t>On a personal level: </a:t>
            </a:r>
            <a:r>
              <a:rPr lang="en" sz="1300">
                <a:solidFill>
                  <a:srgbClr val="606060"/>
                </a:solidFill>
                <a:latin typeface="Newsreader"/>
                <a:ea typeface="Newsreader"/>
                <a:cs typeface="Newsreader"/>
                <a:sym typeface="Newsreader"/>
              </a:rPr>
              <a:t>How do you think it feels to be subjected to Islamophobia?</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Hurt; emotionally impacted</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Afraid; paranoid; threatened; unsafe</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Unwelcome; alienated</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Ashamed; low self esteem</a:t>
            </a:r>
            <a:endParaRPr sz="13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t/>
            </a:r>
            <a:endParaRPr sz="1200">
              <a:solidFill>
                <a:srgbClr val="606060"/>
              </a:solidFill>
              <a:latin typeface="Newsreader"/>
              <a:ea typeface="Newsreader"/>
              <a:cs typeface="Newsreader"/>
              <a:sym typeface="Newsreader"/>
            </a:endParaRPr>
          </a:p>
          <a:p>
            <a:pPr indent="-311150" lvl="0" marL="457200" rtl="0" algn="l">
              <a:lnSpc>
                <a:spcPct val="115000"/>
              </a:lnSpc>
              <a:spcBef>
                <a:spcPts val="0"/>
              </a:spcBef>
              <a:spcAft>
                <a:spcPts val="0"/>
              </a:spcAft>
              <a:buClr>
                <a:srgbClr val="606060"/>
              </a:buClr>
              <a:buSzPts val="1300"/>
              <a:buFont typeface="Newsreader"/>
              <a:buChar char="●"/>
            </a:pPr>
            <a:r>
              <a:rPr b="1" lang="en" sz="1300">
                <a:solidFill>
                  <a:srgbClr val="606060"/>
                </a:solidFill>
                <a:latin typeface="Newsreader"/>
                <a:ea typeface="Newsreader"/>
                <a:cs typeface="Newsreader"/>
                <a:sym typeface="Newsreader"/>
              </a:rPr>
              <a:t>On a community level: </a:t>
            </a:r>
            <a:r>
              <a:rPr lang="en" sz="1300">
                <a:solidFill>
                  <a:srgbClr val="606060"/>
                </a:solidFill>
                <a:latin typeface="Newsreader"/>
                <a:ea typeface="Newsreader"/>
                <a:cs typeface="Newsreader"/>
                <a:sym typeface="Newsreader"/>
              </a:rPr>
              <a:t>How do you think Muslim communities are affected by Islamophobia?</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Higher levels of mental illness; not enough resources to specifically meet the psychological needs of Muslims </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Trauma</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Distrust in the non-Muslim community, the authorities (law enforcement or government agents), etc. </a:t>
            </a:r>
            <a:endParaRPr sz="1300">
              <a:solidFill>
                <a:srgbClr val="606060"/>
              </a:solidFill>
              <a:latin typeface="Newsreader"/>
              <a:ea typeface="Newsreader"/>
              <a:cs typeface="Newsreader"/>
              <a:sym typeface="Newsreader"/>
            </a:endParaRPr>
          </a:p>
          <a:p>
            <a:pPr indent="-311150" lvl="1" marL="914400" rtl="0" algn="l">
              <a:lnSpc>
                <a:spcPct val="115000"/>
              </a:lnSpc>
              <a:spcBef>
                <a:spcPts val="0"/>
              </a:spcBef>
              <a:spcAft>
                <a:spcPts val="0"/>
              </a:spcAft>
              <a:buClr>
                <a:srgbClr val="606060"/>
              </a:buClr>
              <a:buSzPts val="1300"/>
              <a:buFont typeface="Newsreader"/>
              <a:buChar char="○"/>
            </a:pPr>
            <a:r>
              <a:rPr lang="en" sz="1300">
                <a:solidFill>
                  <a:srgbClr val="606060"/>
                </a:solidFill>
                <a:latin typeface="Newsreader"/>
                <a:ea typeface="Newsreader"/>
                <a:cs typeface="Newsreader"/>
                <a:sym typeface="Newsreader"/>
              </a:rPr>
              <a:t>Houses of worship and homes feel unsafe and under threat</a:t>
            </a:r>
            <a:endParaRPr sz="1300">
              <a:solidFill>
                <a:srgbClr val="606060"/>
              </a:solidFill>
              <a:latin typeface="Newsreader"/>
              <a:ea typeface="Newsreader"/>
              <a:cs typeface="Newsreader"/>
              <a:sym typeface="Newsreader"/>
            </a:endParaRPr>
          </a:p>
          <a:p>
            <a:pPr indent="0" lvl="0" marL="914400" rtl="0" algn="l">
              <a:lnSpc>
                <a:spcPct val="115000"/>
              </a:lnSpc>
              <a:spcBef>
                <a:spcPts val="0"/>
              </a:spcBef>
              <a:spcAft>
                <a:spcPts val="0"/>
              </a:spcAft>
              <a:buNone/>
            </a:pPr>
            <a:r>
              <a:t/>
            </a:r>
            <a:endParaRPr sz="12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t/>
            </a:r>
            <a:endParaRPr sz="1200">
              <a:solidFill>
                <a:srgbClr val="606060"/>
              </a:solidFill>
              <a:latin typeface="Newsreader"/>
              <a:ea typeface="Newsreader"/>
              <a:cs typeface="Newsreader"/>
              <a:sym typeface="Newsreader"/>
            </a:endParaRPr>
          </a:p>
          <a:p>
            <a:pPr indent="0" lvl="0" marL="0" rtl="0" algn="l">
              <a:spcBef>
                <a:spcPts val="600"/>
              </a:spcBef>
              <a:spcAft>
                <a:spcPts val="0"/>
              </a:spcAft>
              <a:buNone/>
            </a:pPr>
            <a:r>
              <a:rPr lang="en" sz="2200">
                <a:solidFill>
                  <a:srgbClr val="606060"/>
                </a:solidFill>
                <a:latin typeface="Newsreader"/>
                <a:ea typeface="Newsreader"/>
                <a:cs typeface="Newsreader"/>
                <a:sym typeface="Newsreader"/>
              </a:rPr>
              <a:t>		</a:t>
            </a:r>
            <a:endParaRPr sz="2200">
              <a:solidFill>
                <a:srgbClr val="606060"/>
              </a:solidFill>
              <a:latin typeface="Newsreader"/>
              <a:ea typeface="Newsreader"/>
              <a:cs typeface="Newsreader"/>
              <a:sym typeface="Newsreader"/>
            </a:endParaRPr>
          </a:p>
        </p:txBody>
      </p:sp>
      <p:sp>
        <p:nvSpPr>
          <p:cNvPr id="146" name="Google Shape;146;p20"/>
          <p:cNvSpPr txBox="1"/>
          <p:nvPr/>
        </p:nvSpPr>
        <p:spPr>
          <a:xfrm>
            <a:off x="410050" y="134100"/>
            <a:ext cx="4920600" cy="523200"/>
          </a:xfrm>
          <a:prstGeom prst="rect">
            <a:avLst/>
          </a:prstGeom>
          <a:noFill/>
          <a:ln>
            <a:noFill/>
          </a:ln>
        </p:spPr>
        <p:txBody>
          <a:bodyPr anchorCtr="0" anchor="t" bIns="91425" lIns="91425" spcFirstLastPara="1" rIns="91425" wrap="square" tIns="91425">
            <a:spAutoFit/>
          </a:bodyPr>
          <a:lstStyle/>
          <a:p>
            <a:pPr indent="0" lvl="0" marL="228600" rtl="0" algn="l">
              <a:spcBef>
                <a:spcPts val="0"/>
              </a:spcBef>
              <a:spcAft>
                <a:spcPts val="0"/>
              </a:spcAft>
              <a:buNone/>
            </a:pPr>
            <a:r>
              <a:rPr b="1" lang="en" sz="2200">
                <a:solidFill>
                  <a:srgbClr val="4472F2"/>
                </a:solidFill>
                <a:latin typeface="Newsreader"/>
                <a:ea typeface="Newsreader"/>
                <a:cs typeface="Newsreader"/>
                <a:sym typeface="Newsreader"/>
              </a:rPr>
              <a:t>Consequences of </a:t>
            </a:r>
            <a:r>
              <a:rPr b="1" lang="en" sz="2200">
                <a:solidFill>
                  <a:srgbClr val="4472F2"/>
                </a:solidFill>
                <a:latin typeface="Newsreader"/>
                <a:ea typeface="Newsreader"/>
                <a:cs typeface="Newsreader"/>
                <a:sym typeface="Newsreader"/>
              </a:rPr>
              <a:t>Islamophobia?</a:t>
            </a:r>
            <a:endParaRPr sz="2200">
              <a:solidFill>
                <a:srgbClr val="4472F2"/>
              </a:solidFill>
              <a:latin typeface="Newsreader"/>
              <a:ea typeface="Newsreader"/>
              <a:cs typeface="Newsreader"/>
              <a:sym typeface="Newsreader"/>
            </a:endParaRPr>
          </a:p>
        </p:txBody>
      </p:sp>
      <p:pic>
        <p:nvPicPr>
          <p:cNvPr id="147" name="Google Shape;147;p20"/>
          <p:cNvPicPr preferRelativeResize="0"/>
          <p:nvPr/>
        </p:nvPicPr>
        <p:blipFill>
          <a:blip r:embed="rId3">
            <a:alphaModFix/>
          </a:blip>
          <a:stretch>
            <a:fillRect/>
          </a:stretch>
        </p:blipFill>
        <p:spPr>
          <a:xfrm>
            <a:off x="914325" y="566313"/>
            <a:ext cx="3490350" cy="148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txBox="1"/>
          <p:nvPr/>
        </p:nvSpPr>
        <p:spPr>
          <a:xfrm>
            <a:off x="410075" y="738075"/>
            <a:ext cx="8283000" cy="523200"/>
          </a:xfrm>
          <a:prstGeom prst="rect">
            <a:avLst/>
          </a:prstGeom>
          <a:noFill/>
          <a:ln>
            <a:noFill/>
          </a:ln>
        </p:spPr>
        <p:txBody>
          <a:bodyPr anchorCtr="0" anchor="t" bIns="91425" lIns="91425" spcFirstLastPara="1" rIns="91425" wrap="square" tIns="91425">
            <a:spAutoFit/>
          </a:bodyPr>
          <a:lstStyle/>
          <a:p>
            <a:pPr indent="0" lvl="0" marL="228600" rtl="0" algn="l">
              <a:spcBef>
                <a:spcPts val="0"/>
              </a:spcBef>
              <a:spcAft>
                <a:spcPts val="0"/>
              </a:spcAft>
              <a:buNone/>
            </a:pPr>
            <a:r>
              <a:rPr b="1" lang="en" sz="2200">
                <a:solidFill>
                  <a:srgbClr val="4472F2"/>
                </a:solidFill>
                <a:latin typeface="Newsreader"/>
                <a:ea typeface="Newsreader"/>
                <a:cs typeface="Newsreader"/>
                <a:sym typeface="Newsreader"/>
              </a:rPr>
              <a:t>What can you do to create a safe learning environment?</a:t>
            </a:r>
            <a:endParaRPr sz="2200">
              <a:solidFill>
                <a:srgbClr val="4472F2"/>
              </a:solidFill>
              <a:latin typeface="Newsreader"/>
              <a:ea typeface="Newsreader"/>
              <a:cs typeface="Newsreader"/>
              <a:sym typeface="Newsreader"/>
            </a:endParaRPr>
          </a:p>
        </p:txBody>
      </p:sp>
      <p:sp>
        <p:nvSpPr>
          <p:cNvPr id="153" name="Google Shape;153;p21"/>
          <p:cNvSpPr txBox="1"/>
          <p:nvPr/>
        </p:nvSpPr>
        <p:spPr>
          <a:xfrm>
            <a:off x="2091225" y="1845200"/>
            <a:ext cx="6458100" cy="1485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
              </a:spcBef>
              <a:spcAft>
                <a:spcPts val="0"/>
              </a:spcAft>
              <a:buNone/>
            </a:pPr>
            <a:r>
              <a:rPr lang="en" sz="2400">
                <a:solidFill>
                  <a:srgbClr val="666666"/>
                </a:solidFill>
                <a:latin typeface="Newsreader"/>
                <a:ea typeface="Newsreader"/>
                <a:cs typeface="Newsreader"/>
                <a:sym typeface="Newsreader"/>
              </a:rPr>
              <a:t>Become an ally to Muslims </a:t>
            </a:r>
            <a:endParaRPr sz="2400">
              <a:solidFill>
                <a:srgbClr val="666666"/>
              </a:solidFill>
              <a:latin typeface="Newsreader"/>
              <a:ea typeface="Newsreader"/>
              <a:cs typeface="Newsreader"/>
              <a:sym typeface="Newsreader"/>
            </a:endParaRPr>
          </a:p>
          <a:p>
            <a:pPr indent="-336550" lvl="0" marL="457200" rtl="0" algn="l">
              <a:lnSpc>
                <a:spcPct val="115000"/>
              </a:lnSpc>
              <a:spcBef>
                <a:spcPts val="100"/>
              </a:spcBef>
              <a:spcAft>
                <a:spcPts val="0"/>
              </a:spcAft>
              <a:buClr>
                <a:srgbClr val="666666"/>
              </a:buClr>
              <a:buSzPts val="1700"/>
              <a:buFont typeface="Newsreader"/>
              <a:buChar char="★"/>
            </a:pPr>
            <a:r>
              <a:rPr lang="en" sz="1700">
                <a:solidFill>
                  <a:srgbClr val="666666"/>
                </a:solidFill>
                <a:latin typeface="Newsreader"/>
                <a:ea typeface="Newsreader"/>
                <a:cs typeface="Newsreader"/>
                <a:sym typeface="Newsreader"/>
              </a:rPr>
              <a:t>Beware of your implicit bias and your social position</a:t>
            </a:r>
            <a:endParaRPr sz="1700">
              <a:solidFill>
                <a:srgbClr val="666666"/>
              </a:solidFill>
              <a:latin typeface="Newsreader"/>
              <a:ea typeface="Newsreader"/>
              <a:cs typeface="Newsreader"/>
              <a:sym typeface="Newsreader"/>
            </a:endParaRPr>
          </a:p>
          <a:p>
            <a:pPr indent="-336550" lvl="0" marL="457200" rtl="0" algn="l">
              <a:lnSpc>
                <a:spcPct val="115000"/>
              </a:lnSpc>
              <a:spcBef>
                <a:spcPts val="0"/>
              </a:spcBef>
              <a:spcAft>
                <a:spcPts val="0"/>
              </a:spcAft>
              <a:buClr>
                <a:srgbClr val="666666"/>
              </a:buClr>
              <a:buSzPts val="1700"/>
              <a:buFont typeface="Newsreader"/>
              <a:buChar char="★"/>
            </a:pPr>
            <a:r>
              <a:rPr lang="en" sz="1700">
                <a:solidFill>
                  <a:srgbClr val="666666"/>
                </a:solidFill>
                <a:latin typeface="Newsreader"/>
                <a:ea typeface="Newsreader"/>
                <a:cs typeface="Newsreader"/>
                <a:sym typeface="Newsreader"/>
              </a:rPr>
              <a:t>See the humanity in others</a:t>
            </a:r>
            <a:endParaRPr sz="1700">
              <a:solidFill>
                <a:srgbClr val="666666"/>
              </a:solidFill>
              <a:latin typeface="Newsreader"/>
              <a:ea typeface="Newsreader"/>
              <a:cs typeface="Newsreader"/>
              <a:sym typeface="Newsreader"/>
            </a:endParaRPr>
          </a:p>
          <a:p>
            <a:pPr indent="-336550" lvl="0" marL="457200" rtl="0" algn="l">
              <a:lnSpc>
                <a:spcPct val="115000"/>
              </a:lnSpc>
              <a:spcBef>
                <a:spcPts val="0"/>
              </a:spcBef>
              <a:spcAft>
                <a:spcPts val="0"/>
              </a:spcAft>
              <a:buClr>
                <a:srgbClr val="666666"/>
              </a:buClr>
              <a:buSzPts val="1700"/>
              <a:buFont typeface="Newsreader"/>
              <a:buChar char="★"/>
            </a:pPr>
            <a:r>
              <a:rPr lang="en" sz="1700">
                <a:solidFill>
                  <a:srgbClr val="666666"/>
                </a:solidFill>
                <a:latin typeface="Newsreader"/>
                <a:ea typeface="Newsreader"/>
                <a:cs typeface="Newsreader"/>
                <a:sym typeface="Newsreader"/>
              </a:rPr>
              <a:t>Take meaningful action</a:t>
            </a:r>
            <a:endParaRPr sz="1700">
              <a:solidFill>
                <a:srgbClr val="666666"/>
              </a:solidFill>
              <a:latin typeface="Newsreader"/>
              <a:ea typeface="Newsreader"/>
              <a:cs typeface="Newsreader"/>
              <a:sym typeface="Newsreader"/>
            </a:endParaRPr>
          </a:p>
        </p:txBody>
      </p:sp>
      <p:pic>
        <p:nvPicPr>
          <p:cNvPr id="154" name="Google Shape;154;p21"/>
          <p:cNvPicPr preferRelativeResize="0"/>
          <p:nvPr/>
        </p:nvPicPr>
        <p:blipFill>
          <a:blip r:embed="rId3">
            <a:alphaModFix/>
          </a:blip>
          <a:stretch>
            <a:fillRect/>
          </a:stretch>
        </p:blipFill>
        <p:spPr>
          <a:xfrm>
            <a:off x="943100" y="1261275"/>
            <a:ext cx="6868250" cy="148700"/>
          </a:xfrm>
          <a:prstGeom prst="rect">
            <a:avLst/>
          </a:prstGeom>
          <a:noFill/>
          <a:ln>
            <a:noFill/>
          </a:ln>
        </p:spPr>
      </p:pic>
      <p:pic>
        <p:nvPicPr>
          <p:cNvPr id="155" name="Google Shape;155;p21"/>
          <p:cNvPicPr preferRelativeResize="0"/>
          <p:nvPr/>
        </p:nvPicPr>
        <p:blipFill>
          <a:blip r:embed="rId4">
            <a:alphaModFix/>
          </a:blip>
          <a:stretch>
            <a:fillRect/>
          </a:stretch>
        </p:blipFill>
        <p:spPr>
          <a:xfrm>
            <a:off x="370800" y="1701675"/>
            <a:ext cx="1535900" cy="5475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4294967295" type="subTitle"/>
          </p:nvPr>
        </p:nvSpPr>
        <p:spPr>
          <a:xfrm>
            <a:off x="451050" y="1840525"/>
            <a:ext cx="8323800" cy="3120900"/>
          </a:xfrm>
          <a:prstGeom prst="rect">
            <a:avLst/>
          </a:prstGeom>
        </p:spPr>
        <p:txBody>
          <a:bodyPr anchorCtr="0" anchor="t" bIns="91425" lIns="91425" spcFirstLastPara="1" rIns="91425" wrap="square" tIns="91425">
            <a:noAutofit/>
          </a:bodyPr>
          <a:lstStyle/>
          <a:p>
            <a:pPr indent="-349250" lvl="0" marL="457200" rtl="0" algn="l">
              <a:lnSpc>
                <a:spcPct val="115000"/>
              </a:lnSpc>
              <a:spcBef>
                <a:spcPts val="0"/>
              </a:spcBef>
              <a:spcAft>
                <a:spcPts val="0"/>
              </a:spcAft>
              <a:buSzPts val="1900"/>
              <a:buFont typeface="Newsreader"/>
              <a:buChar char="●"/>
            </a:pPr>
            <a:r>
              <a:rPr lang="en" sz="1900">
                <a:solidFill>
                  <a:srgbClr val="666666"/>
                </a:solidFill>
                <a:latin typeface="Newsreader"/>
                <a:ea typeface="Newsreader"/>
                <a:cs typeface="Newsreader"/>
                <a:sym typeface="Newsreader"/>
              </a:rPr>
              <a:t>Revisit the stereotypes that you wrote at the beginning of the workshop. </a:t>
            </a:r>
            <a:endParaRPr sz="1900">
              <a:solidFill>
                <a:srgbClr val="666666"/>
              </a:solidFill>
              <a:latin typeface="Newsreader"/>
              <a:ea typeface="Newsreader"/>
              <a:cs typeface="Newsreader"/>
              <a:sym typeface="Newsreader"/>
            </a:endParaRPr>
          </a:p>
          <a:p>
            <a:pPr indent="-349250" lvl="0" marL="457200" rtl="0" algn="l">
              <a:lnSpc>
                <a:spcPct val="115000"/>
              </a:lnSpc>
              <a:spcBef>
                <a:spcPts val="0"/>
              </a:spcBef>
              <a:spcAft>
                <a:spcPts val="0"/>
              </a:spcAft>
              <a:buSzPts val="1900"/>
              <a:buFont typeface="Newsreader"/>
              <a:buChar char="●"/>
            </a:pPr>
            <a:r>
              <a:rPr lang="en" sz="1900">
                <a:solidFill>
                  <a:srgbClr val="666666"/>
                </a:solidFill>
                <a:latin typeface="Newsreader"/>
                <a:ea typeface="Newsreader"/>
                <a:cs typeface="Newsreader"/>
                <a:sym typeface="Newsreader"/>
              </a:rPr>
              <a:t>If you feel they have been disproved, cross them out. </a:t>
            </a:r>
            <a:endParaRPr sz="1900">
              <a:solidFill>
                <a:srgbClr val="666666"/>
              </a:solidFill>
              <a:latin typeface="Newsreader"/>
              <a:ea typeface="Newsreader"/>
              <a:cs typeface="Newsreader"/>
              <a:sym typeface="Newsreader"/>
            </a:endParaRPr>
          </a:p>
          <a:p>
            <a:pPr indent="-349250" lvl="0" marL="457200" rtl="0" algn="l">
              <a:lnSpc>
                <a:spcPct val="115000"/>
              </a:lnSpc>
              <a:spcBef>
                <a:spcPts val="0"/>
              </a:spcBef>
              <a:spcAft>
                <a:spcPts val="0"/>
              </a:spcAft>
              <a:buSzPts val="1900"/>
              <a:buFont typeface="Newsreader"/>
              <a:buChar char="●"/>
            </a:pPr>
            <a:r>
              <a:rPr lang="en" sz="1900">
                <a:solidFill>
                  <a:srgbClr val="666666"/>
                </a:solidFill>
                <a:latin typeface="Newsreader"/>
                <a:ea typeface="Newsreader"/>
                <a:cs typeface="Newsreader"/>
                <a:sym typeface="Newsreader"/>
              </a:rPr>
              <a:t>On the back of the card, write down one action item you are going to implement - a commitment to stand up to hate, and to fight against Islamophobia</a:t>
            </a:r>
            <a:endParaRPr sz="1900">
              <a:solidFill>
                <a:srgbClr val="666666"/>
              </a:solidFill>
              <a:latin typeface="Newsreader"/>
              <a:ea typeface="Newsreader"/>
              <a:cs typeface="Newsreader"/>
              <a:sym typeface="Newsreader"/>
            </a:endParaRPr>
          </a:p>
          <a:p>
            <a:pPr indent="-349250" lvl="0" marL="457200" rtl="0" algn="l">
              <a:lnSpc>
                <a:spcPct val="115000"/>
              </a:lnSpc>
              <a:spcBef>
                <a:spcPts val="0"/>
              </a:spcBef>
              <a:spcAft>
                <a:spcPts val="0"/>
              </a:spcAft>
              <a:buSzPts val="1900"/>
              <a:buFont typeface="Newsreader"/>
              <a:buChar char="●"/>
            </a:pPr>
            <a:r>
              <a:rPr lang="en" sz="1900">
                <a:solidFill>
                  <a:srgbClr val="666666"/>
                </a:solidFill>
                <a:latin typeface="Newsreader"/>
                <a:ea typeface="Newsreader"/>
                <a:cs typeface="Newsreader"/>
                <a:sym typeface="Newsreader"/>
              </a:rPr>
              <a:t>No action is too small - write down what you think you can realistically achieve </a:t>
            </a:r>
            <a:endParaRPr b="1" sz="1900">
              <a:solidFill>
                <a:srgbClr val="606060"/>
              </a:solidFill>
              <a:latin typeface="Newsreader"/>
              <a:ea typeface="Newsreader"/>
              <a:cs typeface="Newsreader"/>
              <a:sym typeface="Newsreader"/>
            </a:endParaRPr>
          </a:p>
          <a:p>
            <a:pPr indent="0" lvl="0" marL="0" rtl="0" algn="l">
              <a:spcBef>
                <a:spcPts val="600"/>
              </a:spcBef>
              <a:spcAft>
                <a:spcPts val="0"/>
              </a:spcAft>
              <a:buNone/>
            </a:pPr>
            <a:r>
              <a:t/>
            </a:r>
            <a:endParaRPr sz="1900">
              <a:solidFill>
                <a:srgbClr val="606060"/>
              </a:solidFill>
              <a:latin typeface="Newsreader"/>
              <a:ea typeface="Newsreader"/>
              <a:cs typeface="Newsreader"/>
              <a:sym typeface="Newsreader"/>
            </a:endParaRPr>
          </a:p>
        </p:txBody>
      </p:sp>
      <p:sp>
        <p:nvSpPr>
          <p:cNvPr id="161" name="Google Shape;161;p22"/>
          <p:cNvSpPr txBox="1"/>
          <p:nvPr/>
        </p:nvSpPr>
        <p:spPr>
          <a:xfrm>
            <a:off x="738100" y="840600"/>
            <a:ext cx="6765600" cy="523200"/>
          </a:xfrm>
          <a:prstGeom prst="rect">
            <a:avLst/>
          </a:prstGeom>
          <a:noFill/>
          <a:ln>
            <a:noFill/>
          </a:ln>
        </p:spPr>
        <p:txBody>
          <a:bodyPr anchorCtr="0" anchor="t" bIns="91425" lIns="91425" spcFirstLastPara="1" rIns="91425" wrap="square" tIns="91425">
            <a:spAutoFit/>
          </a:bodyPr>
          <a:lstStyle/>
          <a:p>
            <a:pPr indent="0" lvl="0" marL="228600" rtl="0" algn="l">
              <a:spcBef>
                <a:spcPts val="0"/>
              </a:spcBef>
              <a:spcAft>
                <a:spcPts val="0"/>
              </a:spcAft>
              <a:buNone/>
            </a:pPr>
            <a:r>
              <a:rPr b="1" lang="en" sz="2200">
                <a:solidFill>
                  <a:srgbClr val="4472F2"/>
                </a:solidFill>
                <a:latin typeface="Newsreader"/>
                <a:ea typeface="Newsreader"/>
                <a:cs typeface="Newsreader"/>
                <a:sym typeface="Newsreader"/>
              </a:rPr>
              <a:t>Exit Activity: Make a Commitment</a:t>
            </a:r>
            <a:endParaRPr sz="2200">
              <a:solidFill>
                <a:srgbClr val="4472F2"/>
              </a:solidFill>
              <a:latin typeface="Newsreader"/>
              <a:ea typeface="Newsreader"/>
              <a:cs typeface="Newsreader"/>
              <a:sym typeface="Newsreader"/>
            </a:endParaRPr>
          </a:p>
        </p:txBody>
      </p:sp>
      <p:pic>
        <p:nvPicPr>
          <p:cNvPr id="162" name="Google Shape;162;p22"/>
          <p:cNvPicPr preferRelativeResize="0"/>
          <p:nvPr/>
        </p:nvPicPr>
        <p:blipFill>
          <a:blip r:embed="rId3">
            <a:alphaModFix/>
          </a:blip>
          <a:stretch>
            <a:fillRect/>
          </a:stretch>
        </p:blipFill>
        <p:spPr>
          <a:xfrm flipH="1">
            <a:off x="1722200" y="1363800"/>
            <a:ext cx="3490350" cy="14871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3"/>
          <p:cNvSpPr txBox="1"/>
          <p:nvPr>
            <p:ph idx="2" type="body"/>
          </p:nvPr>
        </p:nvSpPr>
        <p:spPr>
          <a:xfrm>
            <a:off x="840250" y="1831250"/>
            <a:ext cx="7399200" cy="972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3300">
                <a:solidFill>
                  <a:srgbClr val="4472F2"/>
                </a:solidFill>
                <a:latin typeface="Newsreader"/>
                <a:ea typeface="Newsreader"/>
                <a:cs typeface="Newsreader"/>
                <a:sym typeface="Newsreader"/>
              </a:rPr>
              <a:t>Thank you</a:t>
            </a:r>
            <a:endParaRPr sz="3300">
              <a:solidFill>
                <a:srgbClr val="606060"/>
              </a:solidFill>
              <a:latin typeface="Newsreader"/>
              <a:ea typeface="Newsreader"/>
              <a:cs typeface="Newsreader"/>
              <a:sym typeface="Newsreader"/>
            </a:endParaRPr>
          </a:p>
        </p:txBody>
      </p:sp>
      <p:pic>
        <p:nvPicPr>
          <p:cNvPr id="168" name="Google Shape;168;p23"/>
          <p:cNvPicPr preferRelativeResize="0"/>
          <p:nvPr/>
        </p:nvPicPr>
        <p:blipFill>
          <a:blip r:embed="rId3">
            <a:alphaModFix/>
          </a:blip>
          <a:stretch>
            <a:fillRect/>
          </a:stretch>
        </p:blipFill>
        <p:spPr>
          <a:xfrm>
            <a:off x="2826825" y="2636800"/>
            <a:ext cx="3490350" cy="148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2"/>
          <p:cNvSpPr txBox="1"/>
          <p:nvPr>
            <p:ph idx="4294967295" type="subTitle"/>
          </p:nvPr>
        </p:nvSpPr>
        <p:spPr>
          <a:xfrm>
            <a:off x="594575" y="1603600"/>
            <a:ext cx="6413700" cy="32961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100"/>
              </a:spcBef>
              <a:spcAft>
                <a:spcPts val="0"/>
              </a:spcAft>
              <a:buClr>
                <a:srgbClr val="606060"/>
              </a:buClr>
              <a:buSzPts val="1800"/>
              <a:buFont typeface="Newsreader"/>
              <a:buChar char="●"/>
            </a:pPr>
            <a:r>
              <a:rPr lang="en" sz="1800">
                <a:solidFill>
                  <a:srgbClr val="606060"/>
                </a:solidFill>
                <a:latin typeface="Newsreader"/>
                <a:ea typeface="Newsreader"/>
                <a:cs typeface="Newsreader"/>
                <a:sym typeface="Newsreader"/>
              </a:rPr>
              <a:t>To examine myths and misconceptions about Islam and Muslims prevalent in media</a:t>
            </a:r>
            <a:endParaRPr sz="1800">
              <a:solidFill>
                <a:srgbClr val="606060"/>
              </a:solidFill>
              <a:latin typeface="Newsreader"/>
              <a:ea typeface="Newsreader"/>
              <a:cs typeface="Newsreader"/>
              <a:sym typeface="Newsreader"/>
            </a:endParaRPr>
          </a:p>
          <a:p>
            <a:pPr indent="-342900" lvl="0" marL="457200" rtl="0" algn="l">
              <a:lnSpc>
                <a:spcPct val="115000"/>
              </a:lnSpc>
              <a:spcBef>
                <a:spcPts val="100"/>
              </a:spcBef>
              <a:spcAft>
                <a:spcPts val="0"/>
              </a:spcAft>
              <a:buClr>
                <a:srgbClr val="606060"/>
              </a:buClr>
              <a:buSzPts val="1800"/>
              <a:buFont typeface="Newsreader"/>
              <a:buChar char="●"/>
            </a:pPr>
            <a:r>
              <a:rPr lang="en" sz="1800">
                <a:solidFill>
                  <a:srgbClr val="606060"/>
                </a:solidFill>
                <a:latin typeface="Newsreader"/>
                <a:ea typeface="Newsreader"/>
                <a:cs typeface="Newsreader"/>
                <a:sym typeface="Newsreader"/>
              </a:rPr>
              <a:t>To define the meaning of Islamophobia and its consequences</a:t>
            </a:r>
            <a:endParaRPr sz="1800">
              <a:solidFill>
                <a:srgbClr val="606060"/>
              </a:solidFill>
              <a:latin typeface="Newsreader"/>
              <a:ea typeface="Newsreader"/>
              <a:cs typeface="Newsreader"/>
              <a:sym typeface="Newsreader"/>
            </a:endParaRPr>
          </a:p>
          <a:p>
            <a:pPr indent="-342900" lvl="0" marL="457200" rtl="0" algn="l">
              <a:lnSpc>
                <a:spcPct val="115000"/>
              </a:lnSpc>
              <a:spcBef>
                <a:spcPts val="100"/>
              </a:spcBef>
              <a:spcAft>
                <a:spcPts val="0"/>
              </a:spcAft>
              <a:buClr>
                <a:srgbClr val="606060"/>
              </a:buClr>
              <a:buSzPts val="1800"/>
              <a:buFont typeface="Newsreader"/>
              <a:buChar char="●"/>
            </a:pPr>
            <a:r>
              <a:rPr lang="en" sz="1800">
                <a:solidFill>
                  <a:srgbClr val="606060"/>
                </a:solidFill>
                <a:latin typeface="Newsreader"/>
                <a:ea typeface="Newsreader"/>
                <a:cs typeface="Newsreader"/>
                <a:sym typeface="Newsreader"/>
              </a:rPr>
              <a:t>To differentiate between interpersonal and structural/systemic forms of Islamophobia</a:t>
            </a:r>
            <a:endParaRPr sz="1800">
              <a:solidFill>
                <a:srgbClr val="606060"/>
              </a:solidFill>
              <a:latin typeface="Newsreader"/>
              <a:ea typeface="Newsreader"/>
              <a:cs typeface="Newsreader"/>
              <a:sym typeface="Newsreader"/>
            </a:endParaRPr>
          </a:p>
          <a:p>
            <a:pPr indent="-342900" lvl="0" marL="457200" rtl="0" algn="l">
              <a:lnSpc>
                <a:spcPct val="115000"/>
              </a:lnSpc>
              <a:spcBef>
                <a:spcPts val="100"/>
              </a:spcBef>
              <a:spcAft>
                <a:spcPts val="0"/>
              </a:spcAft>
              <a:buClr>
                <a:srgbClr val="606060"/>
              </a:buClr>
              <a:buSzPts val="1800"/>
              <a:buFont typeface="Newsreader"/>
              <a:buChar char="●"/>
            </a:pPr>
            <a:r>
              <a:rPr lang="en" sz="1800">
                <a:solidFill>
                  <a:srgbClr val="606060"/>
                </a:solidFill>
                <a:latin typeface="Newsreader"/>
                <a:ea typeface="Newsreader"/>
                <a:cs typeface="Newsreader"/>
                <a:sym typeface="Newsreader"/>
              </a:rPr>
              <a:t>To identify what constitutes a safe learning environment</a:t>
            </a:r>
            <a:endParaRPr sz="1800">
              <a:solidFill>
                <a:srgbClr val="606060"/>
              </a:solidFill>
              <a:latin typeface="Newsreader"/>
              <a:ea typeface="Newsreader"/>
              <a:cs typeface="Newsreader"/>
              <a:sym typeface="Newsreader"/>
            </a:endParaRPr>
          </a:p>
          <a:p>
            <a:pPr indent="0" lvl="0" marL="457200" rtl="0" algn="l">
              <a:lnSpc>
                <a:spcPct val="115000"/>
              </a:lnSpc>
              <a:spcBef>
                <a:spcPts val="100"/>
              </a:spcBef>
              <a:spcAft>
                <a:spcPts val="0"/>
              </a:spcAft>
              <a:buNone/>
            </a:pPr>
            <a:r>
              <a:t/>
            </a:r>
            <a:endParaRPr sz="1800">
              <a:solidFill>
                <a:srgbClr val="606060"/>
              </a:solidFill>
              <a:latin typeface="Newsreader"/>
              <a:ea typeface="Newsreader"/>
              <a:cs typeface="Newsreader"/>
              <a:sym typeface="Newsreader"/>
            </a:endParaRPr>
          </a:p>
          <a:p>
            <a:pPr indent="0" lvl="0" marL="0" rtl="0" algn="l">
              <a:lnSpc>
                <a:spcPct val="115000"/>
              </a:lnSpc>
              <a:spcBef>
                <a:spcPts val="100"/>
              </a:spcBef>
              <a:spcAft>
                <a:spcPts val="0"/>
              </a:spcAft>
              <a:buNone/>
            </a:pPr>
            <a:r>
              <a:t/>
            </a:r>
            <a:endParaRPr sz="11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200">
                <a:solidFill>
                  <a:srgbClr val="000000"/>
                </a:solidFill>
                <a:latin typeface="Times New Roman"/>
                <a:ea typeface="Times New Roman"/>
                <a:cs typeface="Times New Roman"/>
                <a:sym typeface="Times New Roman"/>
              </a:rPr>
              <a:t>Workshop adapted from “</a:t>
            </a:r>
            <a:r>
              <a:rPr i="1" lang="en" sz="1200">
                <a:solidFill>
                  <a:srgbClr val="000000"/>
                </a:solidFill>
                <a:latin typeface="Times New Roman"/>
                <a:ea typeface="Times New Roman"/>
                <a:cs typeface="Times New Roman"/>
                <a:sym typeface="Times New Roman"/>
              </a:rPr>
              <a:t>What Is Islamophobia? Interpersonal vs. Structural Discrimination: Teaching for Change”  by Alison Kysia</a:t>
            </a:r>
            <a:endParaRPr sz="1300">
              <a:solidFill>
                <a:srgbClr val="606060"/>
              </a:solidFill>
              <a:latin typeface="Newsreader"/>
              <a:ea typeface="Newsreader"/>
              <a:cs typeface="Newsreader"/>
              <a:sym typeface="Newsreader"/>
            </a:endParaRPr>
          </a:p>
        </p:txBody>
      </p:sp>
      <p:pic>
        <p:nvPicPr>
          <p:cNvPr id="83" name="Google Shape;83;p12"/>
          <p:cNvPicPr preferRelativeResize="0"/>
          <p:nvPr/>
        </p:nvPicPr>
        <p:blipFill>
          <a:blip r:embed="rId3">
            <a:alphaModFix/>
          </a:blip>
          <a:stretch>
            <a:fillRect/>
          </a:stretch>
        </p:blipFill>
        <p:spPr>
          <a:xfrm>
            <a:off x="6401850" y="796950"/>
            <a:ext cx="2787750" cy="2787750"/>
          </a:xfrm>
          <a:prstGeom prst="rect">
            <a:avLst/>
          </a:prstGeom>
          <a:noFill/>
          <a:ln>
            <a:noFill/>
          </a:ln>
        </p:spPr>
      </p:pic>
      <p:sp>
        <p:nvSpPr>
          <p:cNvPr id="84" name="Google Shape;84;p12"/>
          <p:cNvSpPr txBox="1"/>
          <p:nvPr>
            <p:ph idx="4294967295" type="subTitle"/>
          </p:nvPr>
        </p:nvSpPr>
        <p:spPr>
          <a:xfrm>
            <a:off x="481875" y="275625"/>
            <a:ext cx="5513100" cy="784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700">
                <a:solidFill>
                  <a:srgbClr val="666666"/>
                </a:solidFill>
                <a:latin typeface="Newsreader"/>
                <a:ea typeface="Newsreader"/>
                <a:cs typeface="Newsreader"/>
                <a:sym typeface="Newsreader"/>
              </a:rPr>
              <a:t>Learning Objectives</a:t>
            </a:r>
            <a:endParaRPr b="1" sz="2700">
              <a:solidFill>
                <a:srgbClr val="666666"/>
              </a:solidFill>
              <a:latin typeface="Newsreader"/>
              <a:ea typeface="Newsreader"/>
              <a:cs typeface="Newsreader"/>
              <a:sym typeface="Newsreader"/>
            </a:endParaRPr>
          </a:p>
        </p:txBody>
      </p:sp>
      <p:pic>
        <p:nvPicPr>
          <p:cNvPr id="85" name="Google Shape;85;p12"/>
          <p:cNvPicPr preferRelativeResize="0"/>
          <p:nvPr/>
        </p:nvPicPr>
        <p:blipFill>
          <a:blip r:embed="rId4">
            <a:alphaModFix/>
          </a:blip>
          <a:stretch>
            <a:fillRect/>
          </a:stretch>
        </p:blipFill>
        <p:spPr>
          <a:xfrm>
            <a:off x="849475" y="934073"/>
            <a:ext cx="2965546" cy="12635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3"/>
          <p:cNvPicPr preferRelativeResize="0"/>
          <p:nvPr/>
        </p:nvPicPr>
        <p:blipFill>
          <a:blip r:embed="rId3">
            <a:alphaModFix/>
          </a:blip>
          <a:stretch>
            <a:fillRect/>
          </a:stretch>
        </p:blipFill>
        <p:spPr>
          <a:xfrm>
            <a:off x="370800" y="1701675"/>
            <a:ext cx="1535900" cy="547575"/>
          </a:xfrm>
          <a:prstGeom prst="rect">
            <a:avLst/>
          </a:prstGeom>
          <a:noFill/>
          <a:ln>
            <a:noFill/>
          </a:ln>
        </p:spPr>
      </p:pic>
      <p:sp>
        <p:nvSpPr>
          <p:cNvPr id="91" name="Google Shape;91;p13"/>
          <p:cNvSpPr txBox="1"/>
          <p:nvPr/>
        </p:nvSpPr>
        <p:spPr>
          <a:xfrm>
            <a:off x="2149400" y="878681"/>
            <a:ext cx="6379500" cy="3242400"/>
          </a:xfrm>
          <a:prstGeom prst="rect">
            <a:avLst/>
          </a:prstGeom>
          <a:noFill/>
          <a:ln>
            <a:noFill/>
          </a:ln>
        </p:spPr>
        <p:txBody>
          <a:bodyPr anchorCtr="0" anchor="ctr" bIns="91425" lIns="91425" spcFirstLastPara="1" rIns="91425" wrap="square" tIns="91425">
            <a:noAutofit/>
          </a:bodyPr>
          <a:lstStyle/>
          <a:p>
            <a:pPr indent="0" lvl="0" marL="914400" rtl="0" algn="l">
              <a:spcBef>
                <a:spcPts val="0"/>
              </a:spcBef>
              <a:spcAft>
                <a:spcPts val="0"/>
              </a:spcAft>
              <a:buNone/>
            </a:pPr>
            <a:r>
              <a:rPr b="1" i="1" lang="en" sz="2000">
                <a:solidFill>
                  <a:srgbClr val="606060"/>
                </a:solidFill>
                <a:latin typeface="Newsreader"/>
                <a:ea typeface="Newsreader"/>
                <a:cs typeface="Newsreader"/>
                <a:sym typeface="Newsreader"/>
              </a:rPr>
              <a:t>Safe Space Disclaimer</a:t>
            </a:r>
            <a:r>
              <a:rPr i="1" lang="en" sz="2000">
                <a:solidFill>
                  <a:srgbClr val="606060"/>
                </a:solidFill>
                <a:latin typeface="Newsreader"/>
                <a:ea typeface="Newsreader"/>
                <a:cs typeface="Newsreader"/>
                <a:sym typeface="Newsreader"/>
              </a:rPr>
              <a:t> </a:t>
            </a:r>
            <a:endParaRPr i="1" sz="2000">
              <a:solidFill>
                <a:srgbClr val="606060"/>
              </a:solidFill>
              <a:latin typeface="Newsreader"/>
              <a:ea typeface="Newsreader"/>
              <a:cs typeface="Newsreader"/>
              <a:sym typeface="Newsreader"/>
            </a:endParaRPr>
          </a:p>
          <a:p>
            <a:pPr indent="0" lvl="0" marL="914400" rtl="0" algn="l">
              <a:spcBef>
                <a:spcPts val="0"/>
              </a:spcBef>
              <a:spcAft>
                <a:spcPts val="0"/>
              </a:spcAft>
              <a:buNone/>
            </a:pPr>
            <a:r>
              <a:t/>
            </a:r>
            <a:endParaRPr i="1" sz="2000">
              <a:solidFill>
                <a:srgbClr val="606060"/>
              </a:solidFill>
              <a:latin typeface="Newsreader"/>
              <a:ea typeface="Newsreader"/>
              <a:cs typeface="Newsreader"/>
              <a:sym typeface="Newsreader"/>
            </a:endParaRPr>
          </a:p>
          <a:p>
            <a:pPr indent="-355600" lvl="0" marL="457200" rtl="0" algn="l">
              <a:lnSpc>
                <a:spcPct val="115000"/>
              </a:lnSpc>
              <a:spcBef>
                <a:spcPts val="0"/>
              </a:spcBef>
              <a:spcAft>
                <a:spcPts val="0"/>
              </a:spcAft>
              <a:buClr>
                <a:srgbClr val="606060"/>
              </a:buClr>
              <a:buSzPts val="2000"/>
              <a:buFont typeface="Newsreader"/>
              <a:buChar char="●"/>
            </a:pPr>
            <a:r>
              <a:rPr lang="en" sz="2000">
                <a:solidFill>
                  <a:srgbClr val="606060"/>
                </a:solidFill>
                <a:latin typeface="Newsreader"/>
                <a:ea typeface="Newsreader"/>
                <a:cs typeface="Newsreader"/>
                <a:sym typeface="Newsreader"/>
              </a:rPr>
              <a:t>Recognize your own social position</a:t>
            </a:r>
            <a:endParaRPr sz="2000">
              <a:solidFill>
                <a:srgbClr val="606060"/>
              </a:solidFill>
              <a:latin typeface="Newsreader"/>
              <a:ea typeface="Newsreader"/>
              <a:cs typeface="Newsreader"/>
              <a:sym typeface="Newsreader"/>
            </a:endParaRPr>
          </a:p>
          <a:p>
            <a:pPr indent="-355600" lvl="0" marL="457200" rtl="0" algn="l">
              <a:lnSpc>
                <a:spcPct val="115000"/>
              </a:lnSpc>
              <a:spcBef>
                <a:spcPts val="0"/>
              </a:spcBef>
              <a:spcAft>
                <a:spcPts val="0"/>
              </a:spcAft>
              <a:buClr>
                <a:srgbClr val="606060"/>
              </a:buClr>
              <a:buSzPts val="2000"/>
              <a:buFont typeface="Newsreader"/>
              <a:buChar char="●"/>
            </a:pPr>
            <a:r>
              <a:rPr lang="en" sz="2000">
                <a:solidFill>
                  <a:srgbClr val="606060"/>
                </a:solidFill>
                <a:latin typeface="Newsreader"/>
                <a:ea typeface="Newsreader"/>
                <a:cs typeface="Newsreader"/>
                <a:sym typeface="Newsreader"/>
              </a:rPr>
              <a:t>Be respectful but honest in your discussions</a:t>
            </a:r>
            <a:endParaRPr sz="2000">
              <a:solidFill>
                <a:srgbClr val="606060"/>
              </a:solidFill>
              <a:latin typeface="Newsreader"/>
              <a:ea typeface="Newsreader"/>
              <a:cs typeface="Newsreader"/>
              <a:sym typeface="Newsreader"/>
            </a:endParaRPr>
          </a:p>
          <a:p>
            <a:pPr indent="-355600" lvl="0" marL="457200" rtl="0" algn="l">
              <a:lnSpc>
                <a:spcPct val="115000"/>
              </a:lnSpc>
              <a:spcBef>
                <a:spcPts val="0"/>
              </a:spcBef>
              <a:spcAft>
                <a:spcPts val="0"/>
              </a:spcAft>
              <a:buClr>
                <a:srgbClr val="606060"/>
              </a:buClr>
              <a:buSzPts val="2000"/>
              <a:buFont typeface="Newsreader"/>
              <a:buChar char="●"/>
            </a:pPr>
            <a:r>
              <a:rPr lang="en" sz="2000">
                <a:solidFill>
                  <a:srgbClr val="606060"/>
                </a:solidFill>
                <a:latin typeface="Newsreader"/>
                <a:ea typeface="Newsreader"/>
                <a:cs typeface="Newsreader"/>
                <a:sym typeface="Newsreader"/>
              </a:rPr>
              <a:t>Lend a mindful and critical voice</a:t>
            </a:r>
            <a:endParaRPr sz="2000">
              <a:solidFill>
                <a:srgbClr val="606060"/>
              </a:solidFill>
              <a:latin typeface="Newsreader"/>
              <a:ea typeface="Newsreader"/>
              <a:cs typeface="Newsreader"/>
              <a:sym typeface="Newsreader"/>
            </a:endParaRPr>
          </a:p>
          <a:p>
            <a:pPr indent="-355600" lvl="0" marL="457200" rtl="0" algn="l">
              <a:lnSpc>
                <a:spcPct val="115000"/>
              </a:lnSpc>
              <a:spcBef>
                <a:spcPts val="0"/>
              </a:spcBef>
              <a:spcAft>
                <a:spcPts val="0"/>
              </a:spcAft>
              <a:buClr>
                <a:srgbClr val="606060"/>
              </a:buClr>
              <a:buSzPts val="2000"/>
              <a:buFont typeface="Newsreader"/>
              <a:buChar char="●"/>
            </a:pPr>
            <a:r>
              <a:rPr lang="en" sz="2000">
                <a:solidFill>
                  <a:srgbClr val="606060"/>
                </a:solidFill>
                <a:latin typeface="Newsreader"/>
                <a:ea typeface="Newsreader"/>
                <a:cs typeface="Newsreader"/>
                <a:sym typeface="Newsreader"/>
              </a:rPr>
              <a:t>Don’t make assumptions - don’t be afraid to ask questions if you don’t know </a:t>
            </a:r>
            <a:endParaRPr sz="2000">
              <a:solidFill>
                <a:srgbClr val="606060"/>
              </a:solidFill>
              <a:latin typeface="Newsreader"/>
              <a:ea typeface="Newsreader"/>
              <a:cs typeface="Newsreader"/>
              <a:sym typeface="Newsread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97" name="Google Shape;97;p14"/>
          <p:cNvSpPr txBox="1"/>
          <p:nvPr/>
        </p:nvSpPr>
        <p:spPr>
          <a:xfrm>
            <a:off x="213900" y="869975"/>
            <a:ext cx="5936700" cy="538800"/>
          </a:xfrm>
          <a:prstGeom prst="rect">
            <a:avLst/>
          </a:prstGeom>
          <a:noFill/>
          <a:ln>
            <a:noFill/>
          </a:ln>
        </p:spPr>
        <p:txBody>
          <a:bodyPr anchorCtr="0" anchor="t" bIns="91425" lIns="91425" spcFirstLastPara="1" rIns="91425" wrap="square" tIns="91425">
            <a:spAutoFit/>
          </a:bodyPr>
          <a:lstStyle/>
          <a:p>
            <a:pPr indent="0" lvl="0" marL="228600" rtl="0" algn="l">
              <a:spcBef>
                <a:spcPts val="0"/>
              </a:spcBef>
              <a:spcAft>
                <a:spcPts val="0"/>
              </a:spcAft>
              <a:buNone/>
            </a:pPr>
            <a:r>
              <a:rPr b="1" lang="en" sz="2300">
                <a:solidFill>
                  <a:srgbClr val="666666"/>
                </a:solidFill>
                <a:latin typeface="Newsreader"/>
                <a:ea typeface="Newsreader"/>
                <a:cs typeface="Newsreader"/>
                <a:sym typeface="Newsreader"/>
              </a:rPr>
              <a:t>Interrupt &amp; Disrupt Implicit Bias!</a:t>
            </a:r>
            <a:endParaRPr sz="2300">
              <a:solidFill>
                <a:srgbClr val="666666"/>
              </a:solidFill>
              <a:latin typeface="Newsreader"/>
              <a:ea typeface="Newsreader"/>
              <a:cs typeface="Newsreader"/>
              <a:sym typeface="Newsreader"/>
            </a:endParaRPr>
          </a:p>
        </p:txBody>
      </p:sp>
      <p:pic>
        <p:nvPicPr>
          <p:cNvPr id="98" name="Google Shape;98;p14"/>
          <p:cNvPicPr preferRelativeResize="0"/>
          <p:nvPr/>
        </p:nvPicPr>
        <p:blipFill>
          <a:blip r:embed="rId3">
            <a:alphaModFix/>
          </a:blip>
          <a:stretch>
            <a:fillRect/>
          </a:stretch>
        </p:blipFill>
        <p:spPr>
          <a:xfrm>
            <a:off x="841500" y="1408775"/>
            <a:ext cx="5187050" cy="221002"/>
          </a:xfrm>
          <a:prstGeom prst="rect">
            <a:avLst/>
          </a:prstGeom>
          <a:noFill/>
          <a:ln>
            <a:noFill/>
          </a:ln>
        </p:spPr>
      </p:pic>
      <p:sp>
        <p:nvSpPr>
          <p:cNvPr id="99" name="Google Shape;99;p14"/>
          <p:cNvSpPr txBox="1"/>
          <p:nvPr/>
        </p:nvSpPr>
        <p:spPr>
          <a:xfrm>
            <a:off x="575825" y="2161600"/>
            <a:ext cx="8065800" cy="18195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100"/>
              </a:spcBef>
              <a:spcAft>
                <a:spcPts val="0"/>
              </a:spcAft>
              <a:buNone/>
            </a:pPr>
            <a:r>
              <a:rPr b="1" lang="en" sz="1700">
                <a:solidFill>
                  <a:srgbClr val="666666"/>
                </a:solidFill>
                <a:latin typeface="Newsreader"/>
                <a:ea typeface="Newsreader"/>
                <a:cs typeface="Newsreader"/>
                <a:sym typeface="Newsreader"/>
              </a:rPr>
              <a:t>What have you learned about Islam and Muslims lately? </a:t>
            </a:r>
            <a:endParaRPr b="1" sz="1700">
              <a:solidFill>
                <a:srgbClr val="666666"/>
              </a:solidFill>
              <a:latin typeface="Newsreader"/>
              <a:ea typeface="Newsreader"/>
              <a:cs typeface="Newsreader"/>
              <a:sym typeface="Newsreader"/>
            </a:endParaRPr>
          </a:p>
          <a:p>
            <a:pPr indent="0" lvl="0" marL="457200" rtl="0" algn="l">
              <a:lnSpc>
                <a:spcPct val="115000"/>
              </a:lnSpc>
              <a:spcBef>
                <a:spcPts val="100"/>
              </a:spcBef>
              <a:spcAft>
                <a:spcPts val="0"/>
              </a:spcAft>
              <a:buNone/>
            </a:pPr>
            <a:r>
              <a:t/>
            </a:r>
            <a:endParaRPr sz="1200">
              <a:solidFill>
                <a:srgbClr val="606060"/>
              </a:solidFill>
              <a:latin typeface="Newsreader"/>
              <a:ea typeface="Newsreader"/>
              <a:cs typeface="Newsreader"/>
              <a:sym typeface="Newsreader"/>
            </a:endParaRPr>
          </a:p>
          <a:p>
            <a:pPr indent="-330200" lvl="0" marL="457200" rtl="0" algn="l">
              <a:lnSpc>
                <a:spcPct val="115000"/>
              </a:lnSpc>
              <a:spcBef>
                <a:spcPts val="100"/>
              </a:spcBef>
              <a:spcAft>
                <a:spcPts val="0"/>
              </a:spcAft>
              <a:buClr>
                <a:srgbClr val="606060"/>
              </a:buClr>
              <a:buSzPts val="1600"/>
              <a:buFont typeface="Newsreader"/>
              <a:buChar char="➢"/>
            </a:pPr>
            <a:r>
              <a:rPr lang="en" sz="1600">
                <a:solidFill>
                  <a:srgbClr val="606060"/>
                </a:solidFill>
                <a:latin typeface="Newsreader"/>
                <a:ea typeface="Newsreader"/>
                <a:cs typeface="Newsreader"/>
                <a:sym typeface="Newsreader"/>
              </a:rPr>
              <a:t>What are some myths, misconceptions, or stereotypes that you’ve heard about Muslims?</a:t>
            </a:r>
            <a:endParaRPr sz="1600">
              <a:solidFill>
                <a:srgbClr val="606060"/>
              </a:solidFill>
              <a:latin typeface="Newsreader"/>
              <a:ea typeface="Newsreader"/>
              <a:cs typeface="Newsreader"/>
              <a:sym typeface="Newsreader"/>
            </a:endParaRPr>
          </a:p>
          <a:p>
            <a:pPr indent="-330200" lvl="0" marL="457200" rtl="0" algn="l">
              <a:lnSpc>
                <a:spcPct val="115000"/>
              </a:lnSpc>
              <a:spcBef>
                <a:spcPts val="0"/>
              </a:spcBef>
              <a:spcAft>
                <a:spcPts val="0"/>
              </a:spcAft>
              <a:buClr>
                <a:srgbClr val="606060"/>
              </a:buClr>
              <a:buSzPts val="1600"/>
              <a:buFont typeface="Newsreader"/>
              <a:buChar char="➢"/>
            </a:pPr>
            <a:r>
              <a:rPr lang="en" sz="1600">
                <a:solidFill>
                  <a:srgbClr val="606060"/>
                </a:solidFill>
                <a:latin typeface="Newsreader"/>
                <a:ea typeface="Newsreader"/>
                <a:cs typeface="Newsreader"/>
                <a:sym typeface="Newsreader"/>
              </a:rPr>
              <a:t>What are some myths, misconceptions, or stereotypes that you’ve heard about the religion of Islam?</a:t>
            </a:r>
            <a:endParaRPr sz="1600">
              <a:solidFill>
                <a:srgbClr val="606060"/>
              </a:solidFill>
              <a:latin typeface="Newsreader"/>
              <a:ea typeface="Newsreader"/>
              <a:cs typeface="Newsreader"/>
              <a:sym typeface="Newsread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5"/>
          <p:cNvSpPr txBox="1"/>
          <p:nvPr>
            <p:ph idx="4294967295" type="subTitle"/>
          </p:nvPr>
        </p:nvSpPr>
        <p:spPr>
          <a:xfrm>
            <a:off x="451050" y="820100"/>
            <a:ext cx="7811100" cy="4141500"/>
          </a:xfrm>
          <a:prstGeom prst="rect">
            <a:avLst/>
          </a:prstGeom>
        </p:spPr>
        <p:txBody>
          <a:bodyPr anchorCtr="0" anchor="t" bIns="91425" lIns="91425" spcFirstLastPara="1" rIns="91425" wrap="square" tIns="91425">
            <a:noAutofit/>
          </a:bodyPr>
          <a:lstStyle/>
          <a:p>
            <a:pPr indent="0" lvl="0" marL="0" rtl="0" algn="l">
              <a:lnSpc>
                <a:spcPct val="115000"/>
              </a:lnSpc>
              <a:spcBef>
                <a:spcPts val="100"/>
              </a:spcBef>
              <a:spcAft>
                <a:spcPts val="0"/>
              </a:spcAft>
              <a:buNone/>
            </a:pPr>
            <a:r>
              <a:rPr b="1" i="1" lang="en" sz="2000">
                <a:solidFill>
                  <a:srgbClr val="606060"/>
                </a:solidFill>
                <a:latin typeface="Newsreader"/>
                <a:ea typeface="Newsreader"/>
                <a:cs typeface="Newsreader"/>
                <a:sym typeface="Newsreader"/>
              </a:rPr>
              <a:t>Activity: Does Islamophobia exist in Canada?</a:t>
            </a:r>
            <a:endParaRPr sz="2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606060"/>
                </a:solidFill>
                <a:latin typeface="Newsreader"/>
                <a:ea typeface="Newsreader"/>
                <a:cs typeface="Newsreader"/>
                <a:sym typeface="Newsreader"/>
              </a:rPr>
              <a:t>Participants are asked to define Islamophobia without looking it up.  Define the two forms of Islamophobia.</a:t>
            </a:r>
            <a:endParaRPr sz="1600">
              <a:solidFill>
                <a:srgbClr val="606060"/>
              </a:solidFill>
              <a:latin typeface="Newsreader"/>
              <a:ea typeface="Newsreader"/>
              <a:cs typeface="Newsreader"/>
              <a:sym typeface="Newsreader"/>
            </a:endParaRPr>
          </a:p>
          <a:p>
            <a:pPr indent="-330200" lvl="0" marL="457200" rtl="0" algn="l">
              <a:lnSpc>
                <a:spcPct val="115000"/>
              </a:lnSpc>
              <a:spcBef>
                <a:spcPts val="0"/>
              </a:spcBef>
              <a:spcAft>
                <a:spcPts val="0"/>
              </a:spcAft>
              <a:buClr>
                <a:srgbClr val="606060"/>
              </a:buClr>
              <a:buSzPts val="1600"/>
              <a:buFont typeface="Newsreader"/>
              <a:buChar char="➢"/>
            </a:pPr>
            <a:r>
              <a:rPr lang="en" sz="1600">
                <a:solidFill>
                  <a:srgbClr val="606060"/>
                </a:solidFill>
                <a:latin typeface="Newsreader"/>
                <a:ea typeface="Newsreader"/>
                <a:cs typeface="Newsreader"/>
                <a:sym typeface="Newsreader"/>
              </a:rPr>
              <a:t>Interpersonal or private Islamophobia </a:t>
            </a:r>
            <a:endParaRPr sz="1600">
              <a:solidFill>
                <a:srgbClr val="606060"/>
              </a:solidFill>
              <a:latin typeface="Newsreader"/>
              <a:ea typeface="Newsreader"/>
              <a:cs typeface="Newsreader"/>
              <a:sym typeface="Newsreader"/>
            </a:endParaRPr>
          </a:p>
          <a:p>
            <a:pPr indent="-330200" lvl="0" marL="457200" rtl="0" algn="l">
              <a:lnSpc>
                <a:spcPct val="115000"/>
              </a:lnSpc>
              <a:spcBef>
                <a:spcPts val="0"/>
              </a:spcBef>
              <a:spcAft>
                <a:spcPts val="0"/>
              </a:spcAft>
              <a:buClr>
                <a:srgbClr val="606060"/>
              </a:buClr>
              <a:buSzPts val="1600"/>
              <a:buFont typeface="Newsreader"/>
              <a:buChar char="➢"/>
            </a:pPr>
            <a:r>
              <a:rPr lang="en" sz="1600">
                <a:solidFill>
                  <a:srgbClr val="606060"/>
                </a:solidFill>
                <a:latin typeface="Newsreader"/>
                <a:ea typeface="Newsreader"/>
                <a:cs typeface="Newsreader"/>
                <a:sym typeface="Newsreader"/>
              </a:rPr>
              <a:t>Systemic or structural Islamophobia </a:t>
            </a:r>
            <a:endParaRPr sz="1600">
              <a:solidFill>
                <a:srgbClr val="606060"/>
              </a:solidFill>
              <a:latin typeface="Newsreader"/>
              <a:ea typeface="Newsreader"/>
              <a:cs typeface="Newsreader"/>
              <a:sym typeface="Newsreader"/>
            </a:endParaRPr>
          </a:p>
          <a:p>
            <a:pPr indent="0" lvl="0" marL="457200" rtl="0" algn="l">
              <a:lnSpc>
                <a:spcPct val="115000"/>
              </a:lnSpc>
              <a:spcBef>
                <a:spcPts val="0"/>
              </a:spcBef>
              <a:spcAft>
                <a:spcPts val="0"/>
              </a:spcAft>
              <a:buNone/>
            </a:pPr>
            <a:r>
              <a:t/>
            </a:r>
            <a:endParaRPr sz="1600">
              <a:solidFill>
                <a:srgbClr val="606060"/>
              </a:solidFill>
              <a:latin typeface="Newsreader"/>
              <a:ea typeface="Newsreader"/>
              <a:cs typeface="Newsreader"/>
              <a:sym typeface="Newsreader"/>
            </a:endParaRPr>
          </a:p>
          <a:p>
            <a:pPr indent="-317500" lvl="0" marL="457200" rtl="0" algn="l">
              <a:lnSpc>
                <a:spcPct val="115000"/>
              </a:lnSpc>
              <a:spcBef>
                <a:spcPts val="0"/>
              </a:spcBef>
              <a:spcAft>
                <a:spcPts val="0"/>
              </a:spcAft>
              <a:buClr>
                <a:srgbClr val="606060"/>
              </a:buClr>
              <a:buSzPts val="1400"/>
              <a:buFont typeface="Newsreader"/>
              <a:buChar char="●"/>
            </a:pPr>
            <a:r>
              <a:rPr lang="en" sz="1400">
                <a:solidFill>
                  <a:srgbClr val="606060"/>
                </a:solidFill>
                <a:latin typeface="Newsreader"/>
                <a:ea typeface="Newsreader"/>
                <a:cs typeface="Newsreader"/>
                <a:sym typeface="Newsreader"/>
              </a:rPr>
              <a:t>This exercise should be done in groups of 2-4 and the definitions and examples should be written on a chart paper.  </a:t>
            </a:r>
            <a:endParaRPr sz="1400">
              <a:solidFill>
                <a:srgbClr val="606060"/>
              </a:solidFill>
              <a:latin typeface="Newsreader"/>
              <a:ea typeface="Newsreader"/>
              <a:cs typeface="Newsreader"/>
              <a:sym typeface="Newsreader"/>
            </a:endParaRPr>
          </a:p>
          <a:p>
            <a:pPr indent="-317500" lvl="0" marL="457200" rtl="0" algn="l">
              <a:lnSpc>
                <a:spcPct val="115000"/>
              </a:lnSpc>
              <a:spcBef>
                <a:spcPts val="0"/>
              </a:spcBef>
              <a:spcAft>
                <a:spcPts val="0"/>
              </a:spcAft>
              <a:buClr>
                <a:srgbClr val="606060"/>
              </a:buClr>
              <a:buSzPts val="1400"/>
              <a:buFont typeface="Newsreader"/>
              <a:buChar char="●"/>
            </a:pPr>
            <a:r>
              <a:rPr lang="en" sz="1400">
                <a:solidFill>
                  <a:srgbClr val="606060"/>
                </a:solidFill>
                <a:latin typeface="Newsreader"/>
                <a:ea typeface="Newsreader"/>
                <a:cs typeface="Newsreader"/>
                <a:sym typeface="Newsreader"/>
              </a:rPr>
              <a:t>Participants will then review a variety of voices and view different examples and analyses in order to create their very own working definition of Islamophobia.  Each group should be given the following handouts below at the start of this activity. </a:t>
            </a:r>
            <a:r>
              <a:rPr b="1" lang="en" sz="1400">
                <a:solidFill>
                  <a:srgbClr val="606060"/>
                </a:solidFill>
                <a:latin typeface="Newsreader"/>
                <a:ea typeface="Newsreader"/>
                <a:cs typeface="Newsreader"/>
                <a:sym typeface="Newsreader"/>
              </a:rPr>
              <a:t> </a:t>
            </a:r>
            <a:r>
              <a:rPr b="1" i="1" lang="en" sz="1400">
                <a:solidFill>
                  <a:srgbClr val="606060"/>
                </a:solidFill>
                <a:latin typeface="Newsreader"/>
                <a:ea typeface="Newsreader"/>
                <a:cs typeface="Newsreader"/>
                <a:sym typeface="Newsreader"/>
              </a:rPr>
              <a:t>Handouts: 1) Spoken Word (Unmet Friends), 2 ) two news articles, 3) “Homeland” cover poster, 4) Interpersonal vs. systemic Islamophobia graphic organizer</a:t>
            </a:r>
            <a:endParaRPr b="1" i="1" sz="1400">
              <a:solidFill>
                <a:srgbClr val="606060"/>
              </a:solidFill>
              <a:latin typeface="Newsreader"/>
              <a:ea typeface="Newsreader"/>
              <a:cs typeface="Newsreader"/>
              <a:sym typeface="Newsreader"/>
            </a:endParaRPr>
          </a:p>
          <a:p>
            <a:pPr indent="-317500" lvl="0" marL="457200" rtl="0" algn="l">
              <a:lnSpc>
                <a:spcPct val="115000"/>
              </a:lnSpc>
              <a:spcBef>
                <a:spcPts val="0"/>
              </a:spcBef>
              <a:spcAft>
                <a:spcPts val="0"/>
              </a:spcAft>
              <a:buClr>
                <a:srgbClr val="606060"/>
              </a:buClr>
              <a:buSzPts val="1400"/>
              <a:buFont typeface="Newsreader"/>
              <a:buChar char="●"/>
            </a:pPr>
            <a:r>
              <a:rPr lang="en" sz="1400">
                <a:solidFill>
                  <a:srgbClr val="606060"/>
                </a:solidFill>
                <a:latin typeface="Newsreader"/>
                <a:ea typeface="Newsreader"/>
                <a:cs typeface="Newsreader"/>
                <a:sym typeface="Newsreader"/>
              </a:rPr>
              <a:t>Each handout also comes with a set of questions that should be answered by the group.  </a:t>
            </a:r>
            <a:endParaRPr b="1" sz="1400">
              <a:solidFill>
                <a:srgbClr val="606060"/>
              </a:solidFill>
              <a:latin typeface="Newsreader"/>
              <a:ea typeface="Newsreader"/>
              <a:cs typeface="Newsreader"/>
              <a:sym typeface="Newsreader"/>
            </a:endParaRPr>
          </a:p>
          <a:p>
            <a:pPr indent="0" lvl="0" marL="0" rtl="0" algn="l">
              <a:spcBef>
                <a:spcPts val="600"/>
              </a:spcBef>
              <a:spcAft>
                <a:spcPts val="0"/>
              </a:spcAft>
              <a:buNone/>
            </a:pPr>
            <a:r>
              <a:t/>
            </a:r>
            <a:endParaRPr sz="2200">
              <a:solidFill>
                <a:srgbClr val="606060"/>
              </a:solidFill>
              <a:latin typeface="Newsreader"/>
              <a:ea typeface="Newsreader"/>
              <a:cs typeface="Newsreader"/>
              <a:sym typeface="Newsreader"/>
            </a:endParaRPr>
          </a:p>
        </p:txBody>
      </p:sp>
      <p:sp>
        <p:nvSpPr>
          <p:cNvPr id="105" name="Google Shape;105;p15"/>
          <p:cNvSpPr txBox="1"/>
          <p:nvPr/>
        </p:nvSpPr>
        <p:spPr>
          <a:xfrm>
            <a:off x="307550" y="0"/>
            <a:ext cx="4920600" cy="523200"/>
          </a:xfrm>
          <a:prstGeom prst="rect">
            <a:avLst/>
          </a:prstGeom>
          <a:noFill/>
          <a:ln>
            <a:noFill/>
          </a:ln>
        </p:spPr>
        <p:txBody>
          <a:bodyPr anchorCtr="0" anchor="t" bIns="91425" lIns="91425" spcFirstLastPara="1" rIns="91425" wrap="square" tIns="91425">
            <a:spAutoFit/>
          </a:bodyPr>
          <a:lstStyle/>
          <a:p>
            <a:pPr indent="0" lvl="0" marL="228600" rtl="0" algn="l">
              <a:spcBef>
                <a:spcPts val="0"/>
              </a:spcBef>
              <a:spcAft>
                <a:spcPts val="0"/>
              </a:spcAft>
              <a:buNone/>
            </a:pPr>
            <a:r>
              <a:rPr b="1" lang="en" sz="2200">
                <a:solidFill>
                  <a:srgbClr val="4472F2"/>
                </a:solidFill>
                <a:latin typeface="Newsreader"/>
                <a:ea typeface="Newsreader"/>
                <a:cs typeface="Newsreader"/>
                <a:sym typeface="Newsreader"/>
              </a:rPr>
              <a:t>What is Islamophobia?</a:t>
            </a:r>
            <a:endParaRPr sz="2200">
              <a:solidFill>
                <a:srgbClr val="4472F2"/>
              </a:solidFill>
              <a:latin typeface="Newsreader"/>
              <a:ea typeface="Newsreader"/>
              <a:cs typeface="Newsreader"/>
              <a:sym typeface="Newsreader"/>
            </a:endParaRPr>
          </a:p>
        </p:txBody>
      </p:sp>
      <p:sp>
        <p:nvSpPr>
          <p:cNvPr id="106" name="Google Shape;106;p15"/>
          <p:cNvSpPr txBox="1"/>
          <p:nvPr/>
        </p:nvSpPr>
        <p:spPr>
          <a:xfrm>
            <a:off x="1773450" y="3648525"/>
            <a:ext cx="55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
              </a:spcBef>
              <a:spcAft>
                <a:spcPts val="0"/>
              </a:spcAft>
              <a:buNone/>
            </a:pPr>
            <a:r>
              <a:t/>
            </a:r>
            <a:endParaRPr sz="2000"/>
          </a:p>
        </p:txBody>
      </p:sp>
      <p:pic>
        <p:nvPicPr>
          <p:cNvPr id="107" name="Google Shape;107;p15"/>
          <p:cNvPicPr preferRelativeResize="0"/>
          <p:nvPr/>
        </p:nvPicPr>
        <p:blipFill>
          <a:blip r:embed="rId3">
            <a:alphaModFix/>
          </a:blip>
          <a:stretch>
            <a:fillRect/>
          </a:stretch>
        </p:blipFill>
        <p:spPr>
          <a:xfrm>
            <a:off x="307550" y="523200"/>
            <a:ext cx="3490350" cy="148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6"/>
          <p:cNvSpPr txBox="1"/>
          <p:nvPr>
            <p:ph idx="2" type="body"/>
          </p:nvPr>
        </p:nvSpPr>
        <p:spPr>
          <a:xfrm>
            <a:off x="214675" y="1479100"/>
            <a:ext cx="2365200" cy="34299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4472F2"/>
                </a:solidFill>
                <a:latin typeface="Newsreader"/>
                <a:ea typeface="Newsreader"/>
                <a:cs typeface="Newsreader"/>
                <a:sym typeface="Newsreader"/>
              </a:rPr>
              <a:t>UnMet Friends 2.0</a:t>
            </a:r>
            <a:endParaRPr b="1">
              <a:solidFill>
                <a:srgbClr val="4472F2"/>
              </a:solidFill>
              <a:latin typeface="Newsreader"/>
              <a:ea typeface="Newsreader"/>
              <a:cs typeface="Newsreader"/>
              <a:sym typeface="Newsreader"/>
            </a:endParaRPr>
          </a:p>
          <a:p>
            <a:pPr indent="0" lvl="0" marL="0" rtl="0" algn="l">
              <a:spcBef>
                <a:spcPts val="600"/>
              </a:spcBef>
              <a:spcAft>
                <a:spcPts val="0"/>
              </a:spcAft>
              <a:buNone/>
            </a:pPr>
            <a:r>
              <a:rPr lang="en">
                <a:solidFill>
                  <a:srgbClr val="606060"/>
                </a:solidFill>
                <a:latin typeface="Newsreader"/>
                <a:ea typeface="Newsreader"/>
                <a:cs typeface="Newsreader"/>
                <a:sym typeface="Newsreader"/>
              </a:rPr>
              <a:t>A spoken word poetry by Amal Albaz.  Amal’s voice is clear and strong.  It captures the negotiations that run through her mind as she lives her life as a proud Muslim. </a:t>
            </a:r>
            <a:endParaRPr>
              <a:solidFill>
                <a:srgbClr val="606060"/>
              </a:solidFill>
              <a:latin typeface="Newsreader"/>
              <a:ea typeface="Newsreader"/>
              <a:cs typeface="Newsreader"/>
              <a:sym typeface="Newsreader"/>
            </a:endParaRPr>
          </a:p>
        </p:txBody>
      </p:sp>
      <p:sp>
        <p:nvSpPr>
          <p:cNvPr id="113" name="Google Shape;113;p16"/>
          <p:cNvSpPr txBox="1"/>
          <p:nvPr>
            <p:ph idx="3" type="body"/>
          </p:nvPr>
        </p:nvSpPr>
        <p:spPr>
          <a:xfrm>
            <a:off x="2726800" y="1479100"/>
            <a:ext cx="2544600" cy="26637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4472F2"/>
                </a:solidFill>
                <a:latin typeface="Newsreader"/>
                <a:ea typeface="Newsreader"/>
                <a:cs typeface="Newsreader"/>
                <a:sym typeface="Newsreader"/>
              </a:rPr>
              <a:t>Various news articles</a:t>
            </a:r>
            <a:endParaRPr b="1">
              <a:solidFill>
                <a:srgbClr val="4472F2"/>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200">
                <a:solidFill>
                  <a:srgbClr val="606060"/>
                </a:solidFill>
                <a:latin typeface="Newsreader"/>
                <a:ea typeface="Newsreader"/>
                <a:cs typeface="Newsreader"/>
                <a:sym typeface="Newsreader"/>
              </a:rPr>
              <a:t>--What happened in the story?</a:t>
            </a:r>
            <a:endParaRPr sz="12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200">
                <a:solidFill>
                  <a:srgbClr val="606060"/>
                </a:solidFill>
                <a:latin typeface="Newsreader"/>
                <a:ea typeface="Newsreader"/>
                <a:cs typeface="Newsreader"/>
                <a:sym typeface="Newsreader"/>
              </a:rPr>
              <a:t>--How is this incident Islamophobic?</a:t>
            </a:r>
            <a:endParaRPr sz="12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200">
                <a:solidFill>
                  <a:srgbClr val="606060"/>
                </a:solidFill>
                <a:latin typeface="Newsreader"/>
                <a:ea typeface="Newsreader"/>
                <a:cs typeface="Newsreader"/>
                <a:sym typeface="Newsreader"/>
              </a:rPr>
              <a:t>--Who are the victims? How were they affected?</a:t>
            </a:r>
            <a:endParaRPr sz="12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200">
                <a:solidFill>
                  <a:srgbClr val="606060"/>
                </a:solidFill>
                <a:latin typeface="Newsreader"/>
                <a:ea typeface="Newsreader"/>
                <a:cs typeface="Newsreader"/>
                <a:sym typeface="Newsreader"/>
              </a:rPr>
              <a:t>--Who was </a:t>
            </a:r>
            <a:r>
              <a:rPr i="1" lang="en" sz="1200">
                <a:solidFill>
                  <a:srgbClr val="606060"/>
                </a:solidFill>
                <a:latin typeface="Newsreader"/>
                <a:ea typeface="Newsreader"/>
                <a:cs typeface="Newsreader"/>
                <a:sym typeface="Newsreader"/>
              </a:rPr>
              <a:t>directly </a:t>
            </a:r>
            <a:r>
              <a:rPr lang="en" sz="1200">
                <a:solidFill>
                  <a:srgbClr val="606060"/>
                </a:solidFill>
                <a:latin typeface="Newsreader"/>
                <a:ea typeface="Newsreader"/>
                <a:cs typeface="Newsreader"/>
                <a:sym typeface="Newsreader"/>
              </a:rPr>
              <a:t>affected by what happened?</a:t>
            </a:r>
            <a:endParaRPr sz="12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200">
                <a:solidFill>
                  <a:srgbClr val="606060"/>
                </a:solidFill>
                <a:latin typeface="Newsreader"/>
                <a:ea typeface="Newsreader"/>
                <a:cs typeface="Newsreader"/>
                <a:sym typeface="Newsreader"/>
              </a:rPr>
              <a:t>Who was </a:t>
            </a:r>
            <a:r>
              <a:rPr i="1" lang="en" sz="1200">
                <a:solidFill>
                  <a:srgbClr val="606060"/>
                </a:solidFill>
                <a:latin typeface="Newsreader"/>
                <a:ea typeface="Newsreader"/>
                <a:cs typeface="Newsreader"/>
                <a:sym typeface="Newsreader"/>
              </a:rPr>
              <a:t>indirectly </a:t>
            </a:r>
            <a:r>
              <a:rPr lang="en" sz="1200">
                <a:solidFill>
                  <a:srgbClr val="606060"/>
                </a:solidFill>
                <a:latin typeface="Newsreader"/>
                <a:ea typeface="Newsreader"/>
                <a:cs typeface="Newsreader"/>
                <a:sym typeface="Newsreader"/>
              </a:rPr>
              <a:t>affected by what happened?</a:t>
            </a:r>
            <a:endParaRPr sz="1200">
              <a:solidFill>
                <a:srgbClr val="606060"/>
              </a:solidFill>
              <a:latin typeface="Newsreader"/>
              <a:ea typeface="Newsreader"/>
              <a:cs typeface="Newsreader"/>
              <a:sym typeface="Newsreader"/>
            </a:endParaRPr>
          </a:p>
          <a:p>
            <a:pPr indent="0" lvl="0" marL="0" rtl="0" algn="l">
              <a:spcBef>
                <a:spcPts val="600"/>
              </a:spcBef>
              <a:spcAft>
                <a:spcPts val="0"/>
              </a:spcAft>
              <a:buNone/>
            </a:pPr>
            <a:r>
              <a:t/>
            </a:r>
            <a:endParaRPr>
              <a:solidFill>
                <a:srgbClr val="606060"/>
              </a:solidFill>
              <a:latin typeface="Newsreader"/>
              <a:ea typeface="Newsreader"/>
              <a:cs typeface="Newsreader"/>
              <a:sym typeface="Newsreader"/>
            </a:endParaRPr>
          </a:p>
        </p:txBody>
      </p:sp>
      <p:sp>
        <p:nvSpPr>
          <p:cNvPr id="114" name="Google Shape;114;p16"/>
          <p:cNvSpPr txBox="1"/>
          <p:nvPr>
            <p:ph idx="1" type="body"/>
          </p:nvPr>
        </p:nvSpPr>
        <p:spPr>
          <a:xfrm>
            <a:off x="5659250" y="1644400"/>
            <a:ext cx="2951700" cy="2498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4472F2"/>
                </a:solidFill>
                <a:latin typeface="Newsreader"/>
                <a:ea typeface="Newsreader"/>
                <a:cs typeface="Newsreader"/>
                <a:sym typeface="Newsreader"/>
              </a:rPr>
              <a:t>Movies and Entertainment</a:t>
            </a:r>
            <a:endParaRPr b="1">
              <a:solidFill>
                <a:srgbClr val="4472F2"/>
              </a:solidFill>
              <a:latin typeface="Newsreader"/>
              <a:ea typeface="Newsreader"/>
              <a:cs typeface="Newsreader"/>
              <a:sym typeface="Newsreader"/>
            </a:endParaRPr>
          </a:p>
          <a:p>
            <a:pPr indent="0" lvl="0" marL="0" rtl="0" algn="l">
              <a:spcBef>
                <a:spcPts val="600"/>
              </a:spcBef>
              <a:spcAft>
                <a:spcPts val="0"/>
              </a:spcAft>
              <a:buNone/>
            </a:pPr>
            <a:r>
              <a:rPr lang="en">
                <a:solidFill>
                  <a:srgbClr val="606060"/>
                </a:solidFill>
                <a:latin typeface="Newsreader"/>
                <a:ea typeface="Newsreader"/>
                <a:cs typeface="Newsreader"/>
                <a:sym typeface="Newsreader"/>
              </a:rPr>
              <a:t>This examines particularly the messaging sent to viewers who watch “Homeland” on Netflix. </a:t>
            </a:r>
            <a:endParaRPr>
              <a:solidFill>
                <a:srgbClr val="606060"/>
              </a:solidFill>
              <a:latin typeface="Newsreader"/>
              <a:ea typeface="Newsreader"/>
              <a:cs typeface="Newsreader"/>
              <a:sym typeface="Newsreader"/>
            </a:endParaRPr>
          </a:p>
        </p:txBody>
      </p:sp>
      <p:sp>
        <p:nvSpPr>
          <p:cNvPr id="115" name="Google Shape;115;p16"/>
          <p:cNvSpPr txBox="1"/>
          <p:nvPr>
            <p:ph idx="2" type="body"/>
          </p:nvPr>
        </p:nvSpPr>
        <p:spPr>
          <a:xfrm>
            <a:off x="296700" y="96775"/>
            <a:ext cx="4439400" cy="600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2800">
                <a:solidFill>
                  <a:srgbClr val="4472F2"/>
                </a:solidFill>
                <a:latin typeface="Newsreader"/>
                <a:ea typeface="Newsreader"/>
                <a:cs typeface="Newsreader"/>
                <a:sym typeface="Newsreader"/>
              </a:rPr>
              <a:t>Islamophobia in Canada</a:t>
            </a:r>
            <a:endParaRPr sz="2800">
              <a:solidFill>
                <a:srgbClr val="606060"/>
              </a:solidFill>
              <a:latin typeface="Newsreader"/>
              <a:ea typeface="Newsreader"/>
              <a:cs typeface="Newsreader"/>
              <a:sym typeface="Newsreader"/>
            </a:endParaRPr>
          </a:p>
        </p:txBody>
      </p:sp>
      <p:pic>
        <p:nvPicPr>
          <p:cNvPr id="116" name="Google Shape;116;p16"/>
          <p:cNvPicPr preferRelativeResize="0"/>
          <p:nvPr/>
        </p:nvPicPr>
        <p:blipFill>
          <a:blip r:embed="rId3">
            <a:alphaModFix/>
          </a:blip>
          <a:stretch>
            <a:fillRect/>
          </a:stretch>
        </p:blipFill>
        <p:spPr>
          <a:xfrm>
            <a:off x="296700" y="913925"/>
            <a:ext cx="3490350" cy="148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id="121" name="Google Shape;121;p17"/>
          <p:cNvPicPr preferRelativeResize="0"/>
          <p:nvPr/>
        </p:nvPicPr>
        <p:blipFill>
          <a:blip r:embed="rId3">
            <a:alphaModFix/>
          </a:blip>
          <a:stretch>
            <a:fillRect/>
          </a:stretch>
        </p:blipFill>
        <p:spPr>
          <a:xfrm>
            <a:off x="758750" y="1056238"/>
            <a:ext cx="7626500" cy="2138875"/>
          </a:xfrm>
          <a:prstGeom prst="rect">
            <a:avLst/>
          </a:prstGeom>
          <a:noFill/>
          <a:ln>
            <a:noFill/>
          </a:ln>
        </p:spPr>
      </p:pic>
      <p:sp>
        <p:nvSpPr>
          <p:cNvPr id="122" name="Google Shape;122;p17"/>
          <p:cNvSpPr txBox="1"/>
          <p:nvPr/>
        </p:nvSpPr>
        <p:spPr>
          <a:xfrm>
            <a:off x="307525" y="107700"/>
            <a:ext cx="4920600" cy="523200"/>
          </a:xfrm>
          <a:prstGeom prst="rect">
            <a:avLst/>
          </a:prstGeom>
          <a:noFill/>
          <a:ln>
            <a:noFill/>
          </a:ln>
        </p:spPr>
        <p:txBody>
          <a:bodyPr anchorCtr="0" anchor="t" bIns="91425" lIns="91425" spcFirstLastPara="1" rIns="91425" wrap="square" tIns="91425">
            <a:spAutoFit/>
          </a:bodyPr>
          <a:lstStyle/>
          <a:p>
            <a:pPr indent="0" lvl="0" marL="228600" rtl="0" algn="l">
              <a:spcBef>
                <a:spcPts val="0"/>
              </a:spcBef>
              <a:spcAft>
                <a:spcPts val="0"/>
              </a:spcAft>
              <a:buNone/>
            </a:pPr>
            <a:r>
              <a:rPr b="1" lang="en" sz="2200">
                <a:solidFill>
                  <a:srgbClr val="4472F2"/>
                </a:solidFill>
                <a:latin typeface="Newsreader"/>
                <a:ea typeface="Newsreader"/>
                <a:cs typeface="Newsreader"/>
                <a:sym typeface="Newsreader"/>
              </a:rPr>
              <a:t>Define</a:t>
            </a:r>
            <a:r>
              <a:rPr b="1" lang="en" sz="2200">
                <a:solidFill>
                  <a:srgbClr val="4472F2"/>
                </a:solidFill>
                <a:latin typeface="Newsreader"/>
                <a:ea typeface="Newsreader"/>
                <a:cs typeface="Newsreader"/>
                <a:sym typeface="Newsreader"/>
              </a:rPr>
              <a:t> Islamophobia as a group.</a:t>
            </a:r>
            <a:endParaRPr sz="2200">
              <a:solidFill>
                <a:srgbClr val="4472F2"/>
              </a:solidFill>
              <a:latin typeface="Newsreader"/>
              <a:ea typeface="Newsreader"/>
              <a:cs typeface="Newsreader"/>
              <a:sym typeface="Newsreader"/>
            </a:endParaRPr>
          </a:p>
        </p:txBody>
      </p:sp>
      <p:sp>
        <p:nvSpPr>
          <p:cNvPr id="123" name="Google Shape;123;p17"/>
          <p:cNvSpPr txBox="1"/>
          <p:nvPr/>
        </p:nvSpPr>
        <p:spPr>
          <a:xfrm>
            <a:off x="1353150" y="1695925"/>
            <a:ext cx="5597100" cy="8595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100"/>
              </a:spcBef>
              <a:spcAft>
                <a:spcPts val="0"/>
              </a:spcAft>
              <a:buNone/>
            </a:pPr>
            <a:r>
              <a:rPr b="1" i="1" lang="en" sz="2000">
                <a:solidFill>
                  <a:srgbClr val="606060"/>
                </a:solidFill>
                <a:latin typeface="Newsreader"/>
                <a:ea typeface="Newsreader"/>
                <a:cs typeface="Newsreader"/>
                <a:sym typeface="Newsreader"/>
              </a:rPr>
              <a:t>Co-construct a definition of Islamophobia </a:t>
            </a:r>
            <a:endParaRPr b="1" i="1" sz="2000">
              <a:solidFill>
                <a:srgbClr val="606060"/>
              </a:solidFill>
              <a:latin typeface="Newsreader"/>
              <a:ea typeface="Newsreader"/>
              <a:cs typeface="Newsreader"/>
              <a:sym typeface="Newsreader"/>
            </a:endParaRPr>
          </a:p>
          <a:p>
            <a:pPr indent="0" lvl="0" marL="0" rtl="0" algn="ctr">
              <a:lnSpc>
                <a:spcPct val="115000"/>
              </a:lnSpc>
              <a:spcBef>
                <a:spcPts val="100"/>
              </a:spcBef>
              <a:spcAft>
                <a:spcPts val="0"/>
              </a:spcAft>
              <a:buNone/>
            </a:pPr>
            <a:r>
              <a:rPr b="1" i="1" lang="en" sz="2000">
                <a:solidFill>
                  <a:srgbClr val="606060"/>
                </a:solidFill>
                <a:latin typeface="Newsreader"/>
                <a:ea typeface="Newsreader"/>
                <a:cs typeface="Newsreader"/>
                <a:sym typeface="Newsreader"/>
              </a:rPr>
              <a:t>&amp; discuss the consequences</a:t>
            </a:r>
            <a:endParaRPr b="1" i="1" sz="2000">
              <a:solidFill>
                <a:srgbClr val="606060"/>
              </a:solidFill>
              <a:latin typeface="Newsreader"/>
              <a:ea typeface="Newsreader"/>
              <a:cs typeface="Newsreader"/>
              <a:sym typeface="Newsreader"/>
            </a:endParaRPr>
          </a:p>
        </p:txBody>
      </p:sp>
      <p:pic>
        <p:nvPicPr>
          <p:cNvPr id="124" name="Google Shape;124;p17"/>
          <p:cNvPicPr preferRelativeResize="0"/>
          <p:nvPr/>
        </p:nvPicPr>
        <p:blipFill>
          <a:blip r:embed="rId4">
            <a:alphaModFix/>
          </a:blip>
          <a:stretch>
            <a:fillRect/>
          </a:stretch>
        </p:blipFill>
        <p:spPr>
          <a:xfrm>
            <a:off x="571575" y="769225"/>
            <a:ext cx="3490350" cy="148700"/>
          </a:xfrm>
          <a:prstGeom prst="rect">
            <a:avLst/>
          </a:prstGeom>
          <a:noFill/>
          <a:ln>
            <a:noFill/>
          </a:ln>
        </p:spPr>
      </p:pic>
      <p:sp>
        <p:nvSpPr>
          <p:cNvPr id="125" name="Google Shape;125;p17"/>
          <p:cNvSpPr txBox="1"/>
          <p:nvPr/>
        </p:nvSpPr>
        <p:spPr>
          <a:xfrm>
            <a:off x="902100" y="3157350"/>
            <a:ext cx="7729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Karla"/>
              <a:ea typeface="Karla"/>
              <a:cs typeface="Karla"/>
              <a:sym typeface="Karla"/>
            </a:endParaRPr>
          </a:p>
        </p:txBody>
      </p:sp>
      <p:sp>
        <p:nvSpPr>
          <p:cNvPr id="126" name="Google Shape;126;p17"/>
          <p:cNvSpPr txBox="1"/>
          <p:nvPr/>
        </p:nvSpPr>
        <p:spPr>
          <a:xfrm>
            <a:off x="1127625" y="3157350"/>
            <a:ext cx="7257600" cy="813600"/>
          </a:xfrm>
          <a:prstGeom prst="rect">
            <a:avLst/>
          </a:prstGeom>
          <a:noFill/>
          <a:ln>
            <a:noFill/>
          </a:ln>
        </p:spPr>
        <p:txBody>
          <a:bodyPr anchorCtr="0" anchor="t" bIns="91425" lIns="91425" spcFirstLastPara="1" rIns="91425" wrap="square" tIns="91425">
            <a:spAutoFit/>
          </a:bodyPr>
          <a:lstStyle/>
          <a:p>
            <a:pPr indent="-349250" lvl="0" marL="457200" rtl="0" algn="l">
              <a:lnSpc>
                <a:spcPct val="115000"/>
              </a:lnSpc>
              <a:spcBef>
                <a:spcPts val="0"/>
              </a:spcBef>
              <a:spcAft>
                <a:spcPts val="0"/>
              </a:spcAft>
              <a:buClr>
                <a:srgbClr val="606060"/>
              </a:buClr>
              <a:buSzPts val="1900"/>
              <a:buFont typeface="Newsreader"/>
              <a:buChar char="➔"/>
            </a:pPr>
            <a:r>
              <a:rPr lang="en" sz="1900">
                <a:solidFill>
                  <a:srgbClr val="606060"/>
                </a:solidFill>
                <a:latin typeface="Newsreader"/>
                <a:ea typeface="Newsreader"/>
                <a:cs typeface="Newsreader"/>
                <a:sym typeface="Newsreader"/>
              </a:rPr>
              <a:t>Interpersonal versus structural/systemic Islamophobia</a:t>
            </a:r>
            <a:endParaRPr sz="1900">
              <a:solidFill>
                <a:srgbClr val="606060"/>
              </a:solidFill>
              <a:latin typeface="Newsreader"/>
              <a:ea typeface="Newsreader"/>
              <a:cs typeface="Newsreader"/>
              <a:sym typeface="Newsreader"/>
            </a:endParaRPr>
          </a:p>
          <a:p>
            <a:pPr indent="0" lvl="0" marL="457200" rtl="0" algn="l">
              <a:lnSpc>
                <a:spcPct val="115000"/>
              </a:lnSpc>
              <a:spcBef>
                <a:spcPts val="0"/>
              </a:spcBef>
              <a:spcAft>
                <a:spcPts val="0"/>
              </a:spcAft>
              <a:buNone/>
            </a:pPr>
            <a:r>
              <a:t/>
            </a:r>
            <a:endParaRPr sz="1900">
              <a:solidFill>
                <a:srgbClr val="606060"/>
              </a:solidFill>
              <a:latin typeface="Newsreader"/>
              <a:ea typeface="Newsreader"/>
              <a:cs typeface="Newsreader"/>
              <a:sym typeface="Newsread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30" name="Shape 130"/>
        <p:cNvGrpSpPr/>
        <p:nvPr/>
      </p:nvGrpSpPr>
      <p:grpSpPr>
        <a:xfrm>
          <a:off x="0" y="0"/>
          <a:ext cx="0" cy="0"/>
          <a:chOff x="0" y="0"/>
          <a:chExt cx="0" cy="0"/>
        </a:xfrm>
      </p:grpSpPr>
      <p:sp>
        <p:nvSpPr>
          <p:cNvPr id="131" name="Google Shape;131;p18"/>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132" name="Google Shape;132;p18"/>
          <p:cNvPicPr preferRelativeResize="0"/>
          <p:nvPr/>
        </p:nvPicPr>
        <p:blipFill>
          <a:blip r:embed="rId3">
            <a:alphaModFix/>
          </a:blip>
          <a:stretch>
            <a:fillRect/>
          </a:stretch>
        </p:blipFill>
        <p:spPr>
          <a:xfrm>
            <a:off x="0" y="0"/>
            <a:ext cx="1037813" cy="1118325"/>
          </a:xfrm>
          <a:prstGeom prst="rect">
            <a:avLst/>
          </a:prstGeom>
          <a:noFill/>
          <a:ln>
            <a:noFill/>
          </a:ln>
        </p:spPr>
      </p:pic>
      <p:sp>
        <p:nvSpPr>
          <p:cNvPr id="133" name="Google Shape;133;p18"/>
          <p:cNvSpPr txBox="1"/>
          <p:nvPr>
            <p:ph idx="4294967295" type="subTitle"/>
          </p:nvPr>
        </p:nvSpPr>
        <p:spPr>
          <a:xfrm>
            <a:off x="1209625" y="606900"/>
            <a:ext cx="6478800" cy="4272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u="sng">
                <a:solidFill>
                  <a:srgbClr val="606060"/>
                </a:solidFill>
                <a:latin typeface="Newsreader"/>
                <a:ea typeface="Newsreader"/>
                <a:cs typeface="Newsreader"/>
                <a:sym typeface="Newsreader"/>
              </a:rPr>
              <a:t>Definition of Islamophobia</a:t>
            </a:r>
            <a:endParaRPr b="1" sz="1600" u="sng">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t/>
            </a:r>
            <a:endParaRPr b="1" sz="1600" u="sng">
              <a:solidFill>
                <a:srgbClr val="606060"/>
              </a:solidFill>
              <a:latin typeface="Newsreader"/>
              <a:ea typeface="Newsreader"/>
              <a:cs typeface="Newsreader"/>
              <a:sym typeface="Newsreader"/>
            </a:endParaRPr>
          </a:p>
          <a:p>
            <a:pPr indent="-349250" lvl="0" marL="457200" rtl="0" algn="l">
              <a:lnSpc>
                <a:spcPct val="115000"/>
              </a:lnSpc>
              <a:spcBef>
                <a:spcPts val="0"/>
              </a:spcBef>
              <a:spcAft>
                <a:spcPts val="0"/>
              </a:spcAft>
              <a:buClr>
                <a:srgbClr val="606060"/>
              </a:buClr>
              <a:buSzPts val="1900"/>
              <a:buFont typeface="Newsreader"/>
              <a:buChar char="➔"/>
            </a:pPr>
            <a:r>
              <a:rPr lang="en" sz="1900">
                <a:solidFill>
                  <a:srgbClr val="606060"/>
                </a:solidFill>
                <a:latin typeface="Newsreader"/>
                <a:ea typeface="Newsreader"/>
                <a:cs typeface="Newsreader"/>
                <a:sym typeface="Newsreader"/>
              </a:rPr>
              <a:t>I</a:t>
            </a:r>
            <a:r>
              <a:rPr lang="en" sz="1900">
                <a:solidFill>
                  <a:srgbClr val="606060"/>
                </a:solidFill>
                <a:latin typeface="Newsreader"/>
                <a:ea typeface="Newsreader"/>
                <a:cs typeface="Newsreader"/>
                <a:sym typeface="Newsreader"/>
              </a:rPr>
              <a:t>nterpersonal islamophobia is directed by an individual(s) onto a Muslim(s), commonly defined as the fear, suspicion and violent targeting of Muslims by private actors.  For example the London Ontario attack that wiped out 3 generations of a Muslim family for simply being Muslim and walking on the street. </a:t>
            </a:r>
            <a:endParaRPr sz="1900">
              <a:solidFill>
                <a:srgbClr val="606060"/>
              </a:solidFill>
              <a:latin typeface="Newsreader"/>
              <a:ea typeface="Newsreader"/>
              <a:cs typeface="Newsreader"/>
              <a:sym typeface="Newsreader"/>
            </a:endParaRPr>
          </a:p>
          <a:p>
            <a:pPr indent="-349250" lvl="0" marL="457200" rtl="0" algn="l">
              <a:lnSpc>
                <a:spcPct val="115000"/>
              </a:lnSpc>
              <a:spcBef>
                <a:spcPts val="0"/>
              </a:spcBef>
              <a:spcAft>
                <a:spcPts val="0"/>
              </a:spcAft>
              <a:buClr>
                <a:srgbClr val="606060"/>
              </a:buClr>
              <a:buSzPts val="1900"/>
              <a:buFont typeface="Newsreader"/>
              <a:buChar char="➔"/>
            </a:pPr>
            <a:r>
              <a:rPr lang="en" sz="1900">
                <a:solidFill>
                  <a:srgbClr val="606060"/>
                </a:solidFill>
                <a:latin typeface="Newsreader"/>
                <a:ea typeface="Newsreader"/>
                <a:cs typeface="Newsreader"/>
                <a:sym typeface="Newsreader"/>
              </a:rPr>
              <a:t>Structural/systemic islamophobia is the fear and suspicion of Muslims on the part of government institutions, that advance policy, programing and advancements of law to the detriment of Muslims. </a:t>
            </a:r>
            <a:endParaRPr sz="19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400">
                <a:solidFill>
                  <a:srgbClr val="606060"/>
                </a:solidFill>
                <a:latin typeface="Newsreader"/>
                <a:ea typeface="Newsreader"/>
                <a:cs typeface="Newsreader"/>
                <a:sym typeface="Newsreader"/>
              </a:rPr>
              <a:t>*Definitions by Khaled Beydoun in American Islamophobia</a:t>
            </a:r>
            <a:endParaRPr sz="1400">
              <a:solidFill>
                <a:srgbClr val="606060"/>
              </a:solidFill>
              <a:latin typeface="Newsreader"/>
              <a:ea typeface="Newsreader"/>
              <a:cs typeface="Newsreader"/>
              <a:sym typeface="Newsread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37" name="Shape 137"/>
        <p:cNvGrpSpPr/>
        <p:nvPr/>
      </p:nvGrpSpPr>
      <p:grpSpPr>
        <a:xfrm>
          <a:off x="0" y="0"/>
          <a:ext cx="0" cy="0"/>
          <a:chOff x="0" y="0"/>
          <a:chExt cx="0" cy="0"/>
        </a:xfrm>
      </p:grpSpPr>
      <p:sp>
        <p:nvSpPr>
          <p:cNvPr id="138" name="Google Shape;138;p19"/>
          <p:cNvSpPr txBox="1"/>
          <p:nvPr>
            <p:ph idx="12" type="sldNum"/>
          </p:nvPr>
        </p:nvSpPr>
        <p:spPr>
          <a:xfrm>
            <a:off x="27122" y="4749851"/>
            <a:ext cx="548700" cy="39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139" name="Google Shape;139;p19"/>
          <p:cNvPicPr preferRelativeResize="0"/>
          <p:nvPr/>
        </p:nvPicPr>
        <p:blipFill>
          <a:blip r:embed="rId3">
            <a:alphaModFix/>
          </a:blip>
          <a:stretch>
            <a:fillRect/>
          </a:stretch>
        </p:blipFill>
        <p:spPr>
          <a:xfrm>
            <a:off x="0" y="0"/>
            <a:ext cx="1037813" cy="1118325"/>
          </a:xfrm>
          <a:prstGeom prst="rect">
            <a:avLst/>
          </a:prstGeom>
          <a:noFill/>
          <a:ln>
            <a:noFill/>
          </a:ln>
        </p:spPr>
      </p:pic>
      <p:sp>
        <p:nvSpPr>
          <p:cNvPr id="140" name="Google Shape;140;p19"/>
          <p:cNvSpPr txBox="1"/>
          <p:nvPr>
            <p:ph idx="4294967295" type="subTitle"/>
          </p:nvPr>
        </p:nvSpPr>
        <p:spPr>
          <a:xfrm>
            <a:off x="1209625" y="606900"/>
            <a:ext cx="6478800" cy="4272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u="sng">
                <a:solidFill>
                  <a:srgbClr val="606060"/>
                </a:solidFill>
                <a:latin typeface="Newsreader"/>
                <a:ea typeface="Newsreader"/>
                <a:cs typeface="Newsreader"/>
                <a:sym typeface="Newsreader"/>
              </a:rPr>
              <a:t>Definition of Islamophobia**</a:t>
            </a:r>
            <a:r>
              <a:rPr b="1" lang="en" sz="1600">
                <a:solidFill>
                  <a:srgbClr val="606060"/>
                </a:solidFill>
                <a:latin typeface="Newsreader"/>
                <a:ea typeface="Newsreader"/>
                <a:cs typeface="Newsreader"/>
                <a:sym typeface="Newsreader"/>
              </a:rPr>
              <a:t>:</a:t>
            </a:r>
            <a:r>
              <a:rPr lang="en" sz="1600">
                <a:solidFill>
                  <a:srgbClr val="606060"/>
                </a:solidFill>
                <a:latin typeface="Newsreader"/>
                <a:ea typeface="Newsreader"/>
                <a:cs typeface="Newsreader"/>
                <a:sym typeface="Newsreader"/>
              </a:rPr>
              <a:t> </a:t>
            </a:r>
            <a:r>
              <a:rPr lang="en" sz="1600">
                <a:solidFill>
                  <a:srgbClr val="666666"/>
                </a:solidFill>
                <a:latin typeface="Newsreader"/>
                <a:ea typeface="Newsreader"/>
                <a:cs typeface="Newsreader"/>
                <a:sym typeface="Newsreader"/>
              </a:rPr>
              <a:t>Islamophobia, at least partially, refers to a system of advantages and disadvantages based on the othering of Muslims from the dominant culture. At a personal level, prejudice and discrimination represent; </a:t>
            </a:r>
            <a:endParaRPr sz="1600">
              <a:solidFill>
                <a:srgbClr val="666666"/>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600">
                <a:solidFill>
                  <a:srgbClr val="666666"/>
                </a:solidFill>
                <a:latin typeface="Newsreader"/>
                <a:ea typeface="Newsreader"/>
                <a:cs typeface="Newsreader"/>
                <a:sym typeface="Newsreader"/>
              </a:rPr>
              <a:t>a) the belief that members of different religio-cultural groupings have different characteristics that are understood hierarchically or placed along a binary of inferior/superior; </a:t>
            </a:r>
            <a:endParaRPr sz="1600">
              <a:solidFill>
                <a:srgbClr val="666666"/>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600">
                <a:solidFill>
                  <a:srgbClr val="666666"/>
                </a:solidFill>
                <a:latin typeface="Newsreader"/>
                <a:ea typeface="Newsreader"/>
                <a:cs typeface="Newsreader"/>
                <a:sym typeface="Newsreader"/>
              </a:rPr>
              <a:t>b) the conditioning and stereotypes internalized  and replicated by members of the dominant culture/grouping and </a:t>
            </a:r>
            <a:endParaRPr sz="1600">
              <a:solidFill>
                <a:srgbClr val="666666"/>
              </a:solidFill>
              <a:latin typeface="Newsreader"/>
              <a:ea typeface="Newsreader"/>
              <a:cs typeface="Newsreader"/>
              <a:sym typeface="Newsreader"/>
            </a:endParaRPr>
          </a:p>
          <a:p>
            <a:pPr indent="0" lvl="0" marL="0" rtl="0" algn="l">
              <a:lnSpc>
                <a:spcPct val="115000"/>
              </a:lnSpc>
              <a:spcBef>
                <a:spcPts val="0"/>
              </a:spcBef>
              <a:spcAft>
                <a:spcPts val="0"/>
              </a:spcAft>
              <a:buNone/>
            </a:pPr>
            <a:r>
              <a:rPr lang="en" sz="1600">
                <a:solidFill>
                  <a:srgbClr val="666666"/>
                </a:solidFill>
                <a:latin typeface="Newsreader"/>
                <a:ea typeface="Newsreader"/>
                <a:cs typeface="Newsreader"/>
                <a:sym typeface="Newsreader"/>
              </a:rPr>
              <a:t>c) actions taken related to these beliefs and conditioning which include the systemic misuse of power by individuals and institutions.</a:t>
            </a:r>
            <a:endParaRPr sz="1600">
              <a:solidFill>
                <a:srgbClr val="666666"/>
              </a:solidFill>
              <a:latin typeface="Newsreader"/>
              <a:ea typeface="Newsreader"/>
              <a:cs typeface="Newsreader"/>
              <a:sym typeface="Newsreader"/>
            </a:endParaRPr>
          </a:p>
          <a:p>
            <a:pPr indent="0" lvl="0" marL="0" rtl="0" algn="l">
              <a:lnSpc>
                <a:spcPct val="115000"/>
              </a:lnSpc>
              <a:spcBef>
                <a:spcPts val="0"/>
              </a:spcBef>
              <a:spcAft>
                <a:spcPts val="0"/>
              </a:spcAft>
              <a:buNone/>
            </a:pPr>
            <a:r>
              <a:t/>
            </a:r>
            <a:endParaRPr sz="1600" u="sng">
              <a:solidFill>
                <a:srgbClr val="666666"/>
              </a:solidFill>
              <a:latin typeface="Newsreader"/>
              <a:ea typeface="Newsreader"/>
              <a:cs typeface="Newsreader"/>
              <a:sym typeface="Newsreader"/>
            </a:endParaRPr>
          </a:p>
          <a:p>
            <a:pPr indent="0" lvl="0" marL="0" rtl="0" algn="l">
              <a:lnSpc>
                <a:spcPct val="115000"/>
              </a:lnSpc>
              <a:spcBef>
                <a:spcPts val="0"/>
              </a:spcBef>
              <a:spcAft>
                <a:spcPts val="0"/>
              </a:spcAft>
              <a:buNone/>
            </a:pPr>
            <a:r>
              <a:rPr b="1" lang="en" sz="1600">
                <a:solidFill>
                  <a:srgbClr val="606060"/>
                </a:solidFill>
                <a:latin typeface="Newsreader"/>
                <a:ea typeface="Newsreader"/>
                <a:cs typeface="Newsreader"/>
                <a:sym typeface="Newsreader"/>
              </a:rPr>
              <a:t>**Definition taken from MAC’s Anti-Islamophobia course offered online.</a:t>
            </a:r>
            <a:endParaRPr b="1" sz="1600">
              <a:solidFill>
                <a:srgbClr val="606060"/>
              </a:solidFill>
              <a:latin typeface="Newsreader"/>
              <a:ea typeface="Newsreader"/>
              <a:cs typeface="Newsreader"/>
              <a:sym typeface="Newsreader"/>
            </a:endParaRPr>
          </a:p>
          <a:p>
            <a:pPr indent="0" lvl="0" marL="0" rtl="0" algn="l">
              <a:lnSpc>
                <a:spcPct val="115000"/>
              </a:lnSpc>
              <a:spcBef>
                <a:spcPts val="0"/>
              </a:spcBef>
              <a:spcAft>
                <a:spcPts val="0"/>
              </a:spcAft>
              <a:buNone/>
            </a:pPr>
            <a:r>
              <a:t/>
            </a:r>
            <a:endParaRPr sz="1600">
              <a:solidFill>
                <a:srgbClr val="606060"/>
              </a:solidFill>
              <a:latin typeface="Newsreader"/>
              <a:ea typeface="Newsreader"/>
              <a:cs typeface="Newsreader"/>
              <a:sym typeface="Newsreade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scalus template">
  <a:themeElements>
    <a:clrScheme name="Custom 347">
      <a:dk1>
        <a:srgbClr val="004C52"/>
      </a:dk1>
      <a:lt1>
        <a:srgbClr val="FFFFFF"/>
      </a:lt1>
      <a:dk2>
        <a:srgbClr val="788788"/>
      </a:dk2>
      <a:lt2>
        <a:srgbClr val="E6EEED"/>
      </a:lt2>
      <a:accent1>
        <a:srgbClr val="004C52"/>
      </a:accent1>
      <a:accent2>
        <a:srgbClr val="00AE9D"/>
      </a:accent2>
      <a:accent3>
        <a:srgbClr val="4BD3B0"/>
      </a:accent3>
      <a:accent4>
        <a:srgbClr val="68DD6B"/>
      </a:accent4>
      <a:accent5>
        <a:srgbClr val="ABE33F"/>
      </a:accent5>
      <a:accent6>
        <a:srgbClr val="DBEEA6"/>
      </a:accent6>
      <a:hlink>
        <a:srgbClr val="004C52"/>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